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6" r:id="rId1"/>
  </p:sldMasterIdLst>
  <p:sldIdLst>
    <p:sldId id="256" r:id="rId2"/>
    <p:sldId id="257" r:id="rId3"/>
    <p:sldId id="261" r:id="rId4"/>
    <p:sldId id="258" r:id="rId5"/>
    <p:sldId id="259" r:id="rId6"/>
    <p:sldId id="260" r:id="rId7"/>
    <p:sldId id="262" r:id="rId8"/>
    <p:sldId id="263" r:id="rId9"/>
    <p:sldId id="274" r:id="rId10"/>
    <p:sldId id="275" r:id="rId11"/>
    <p:sldId id="276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323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476" autoAdjust="0"/>
    <p:restoredTop sz="94660"/>
  </p:normalViewPr>
  <p:slideViewPr>
    <p:cSldViewPr snapToGrid="0">
      <p:cViewPr varScale="1">
        <p:scale>
          <a:sx n="61" d="100"/>
          <a:sy n="61" d="100"/>
        </p:scale>
        <p:origin x="102" y="4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82BC67A-9E44-4873-B070-E9CEEC94E29C}" type="doc">
      <dgm:prSet loTypeId="urn:microsoft.com/office/officeart/2005/8/layout/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5D12FD8-922D-435A-94F0-8C7C5061233A}">
      <dgm:prSet phldrT="[Text]" custT="1"/>
      <dgm:spPr>
        <a:solidFill>
          <a:srgbClr val="D32323"/>
        </a:solidFill>
      </dgm:spPr>
      <dgm:t>
        <a:bodyPr/>
        <a:lstStyle/>
        <a:p>
          <a:r>
            <a:rPr lang="en-US" sz="1800" dirty="0"/>
            <a:t>City or Zip</a:t>
          </a:r>
        </a:p>
      </dgm:t>
    </dgm:pt>
    <dgm:pt modelId="{37E580A8-F63C-42F7-8CC5-42483EBC4F3D}" type="parTrans" cxnId="{BF89530A-8F71-4742-8881-5F423C8D6919}">
      <dgm:prSet/>
      <dgm:spPr/>
      <dgm:t>
        <a:bodyPr/>
        <a:lstStyle/>
        <a:p>
          <a:endParaRPr lang="en-US"/>
        </a:p>
      </dgm:t>
    </dgm:pt>
    <dgm:pt modelId="{3904FB4A-3571-46F1-BE53-01F155D88928}" type="sibTrans" cxnId="{BF89530A-8F71-4742-8881-5F423C8D6919}">
      <dgm:prSet/>
      <dgm:spPr>
        <a:solidFill>
          <a:srgbClr val="D32323">
            <a:alpha val="40000"/>
          </a:srgbClr>
        </a:solidFill>
      </dgm:spPr>
      <dgm:t>
        <a:bodyPr/>
        <a:lstStyle/>
        <a:p>
          <a:endParaRPr lang="en-US"/>
        </a:p>
      </dgm:t>
    </dgm:pt>
    <dgm:pt modelId="{65C47E10-449A-4471-912E-BB8D1CACEA99}">
      <dgm:prSet phldrT="[Text]"/>
      <dgm:spPr>
        <a:ln>
          <a:solidFill>
            <a:srgbClr val="D32323"/>
          </a:solidFill>
        </a:ln>
      </dgm:spPr>
      <dgm:t>
        <a:bodyPr/>
        <a:lstStyle/>
        <a:p>
          <a:r>
            <a:rPr lang="en-US" dirty="0"/>
            <a:t>More than 50% of queries over limit</a:t>
          </a:r>
        </a:p>
      </dgm:t>
    </dgm:pt>
    <dgm:pt modelId="{33C12268-D7E1-41CD-97A0-F3DA38DC577A}" type="parTrans" cxnId="{2935D85E-677C-4D7A-B85B-03DC390A999E}">
      <dgm:prSet/>
      <dgm:spPr/>
      <dgm:t>
        <a:bodyPr/>
        <a:lstStyle/>
        <a:p>
          <a:endParaRPr lang="en-US"/>
        </a:p>
      </dgm:t>
    </dgm:pt>
    <dgm:pt modelId="{DBBC83B8-4D6C-4E7D-A4FF-6C4E68A2C48E}" type="sibTrans" cxnId="{2935D85E-677C-4D7A-B85B-03DC390A999E}">
      <dgm:prSet/>
      <dgm:spPr/>
      <dgm:t>
        <a:bodyPr/>
        <a:lstStyle/>
        <a:p>
          <a:endParaRPr lang="en-US"/>
        </a:p>
      </dgm:t>
    </dgm:pt>
    <dgm:pt modelId="{A63346BE-5B79-4806-AD92-9735AB306B88}">
      <dgm:prSet phldrT="[Text]" custT="1"/>
      <dgm:spPr>
        <a:solidFill>
          <a:srgbClr val="D32323"/>
        </a:solidFill>
      </dgm:spPr>
      <dgm:t>
        <a:bodyPr/>
        <a:lstStyle/>
        <a:p>
          <a:r>
            <a:rPr lang="en-US" sz="1800" dirty="0"/>
            <a:t>Geocoordinates with Search Radius Overlap</a:t>
          </a:r>
        </a:p>
      </dgm:t>
    </dgm:pt>
    <dgm:pt modelId="{1BE2B349-BE59-4F39-A528-F52EFFBCAEBE}" type="parTrans" cxnId="{88703F86-CD8E-43CC-988B-A0AD956E4E30}">
      <dgm:prSet/>
      <dgm:spPr/>
      <dgm:t>
        <a:bodyPr/>
        <a:lstStyle/>
        <a:p>
          <a:endParaRPr lang="en-US"/>
        </a:p>
      </dgm:t>
    </dgm:pt>
    <dgm:pt modelId="{8D711BA4-C08E-459C-A7B6-0F20A01CB4F9}" type="sibTrans" cxnId="{88703F86-CD8E-43CC-988B-A0AD956E4E30}">
      <dgm:prSet/>
      <dgm:spPr>
        <a:solidFill>
          <a:srgbClr val="D32323">
            <a:alpha val="40000"/>
          </a:srgbClr>
        </a:solidFill>
      </dgm:spPr>
      <dgm:t>
        <a:bodyPr/>
        <a:lstStyle/>
        <a:p>
          <a:endParaRPr lang="en-US"/>
        </a:p>
      </dgm:t>
    </dgm:pt>
    <dgm:pt modelId="{C62C816A-E52F-4FEC-A357-F83F3CD67078}">
      <dgm:prSet phldrT="[Text]"/>
      <dgm:spPr>
        <a:ln>
          <a:solidFill>
            <a:srgbClr val="D32323"/>
          </a:solidFill>
        </a:ln>
      </dgm:spPr>
      <dgm:t>
        <a:bodyPr/>
        <a:lstStyle/>
        <a:p>
          <a:r>
            <a:rPr lang="en-US" dirty="0"/>
            <a:t>Search radius: 5 mi</a:t>
          </a:r>
        </a:p>
      </dgm:t>
    </dgm:pt>
    <dgm:pt modelId="{AC7FEF0C-47F6-4B2D-8140-82C803506A0C}" type="parTrans" cxnId="{9EBC32EE-AA9A-4CC3-BE0E-B57F0B0E39C0}">
      <dgm:prSet/>
      <dgm:spPr/>
      <dgm:t>
        <a:bodyPr/>
        <a:lstStyle/>
        <a:p>
          <a:endParaRPr lang="en-US"/>
        </a:p>
      </dgm:t>
    </dgm:pt>
    <dgm:pt modelId="{0F72484A-B1C5-49A9-B7A6-7B44C1F256AD}" type="sibTrans" cxnId="{9EBC32EE-AA9A-4CC3-BE0E-B57F0B0E39C0}">
      <dgm:prSet/>
      <dgm:spPr/>
      <dgm:t>
        <a:bodyPr/>
        <a:lstStyle/>
        <a:p>
          <a:endParaRPr lang="en-US"/>
        </a:p>
      </dgm:t>
    </dgm:pt>
    <dgm:pt modelId="{55764B81-6046-4D02-AC51-8ECA0F1D31F7}">
      <dgm:prSet phldrT="[Text]" custT="1"/>
      <dgm:spPr>
        <a:solidFill>
          <a:srgbClr val="D32323"/>
        </a:solidFill>
      </dgm:spPr>
      <dgm:t>
        <a:bodyPr/>
        <a:lstStyle/>
        <a:p>
          <a:r>
            <a:rPr lang="en-US" sz="1800" dirty="0"/>
            <a:t>Geocoordinates with Hypotenuse Theory</a:t>
          </a:r>
        </a:p>
      </dgm:t>
    </dgm:pt>
    <dgm:pt modelId="{08F2D2F2-C6DA-4426-96CA-ED31F42EC0AF}" type="parTrans" cxnId="{B833E7F8-655C-4292-BCF1-81BDF20284B1}">
      <dgm:prSet/>
      <dgm:spPr/>
      <dgm:t>
        <a:bodyPr/>
        <a:lstStyle/>
        <a:p>
          <a:endParaRPr lang="en-US"/>
        </a:p>
      </dgm:t>
    </dgm:pt>
    <dgm:pt modelId="{B7A37C2B-2DDC-4069-A7B3-8CFED35E7990}" type="sibTrans" cxnId="{B833E7F8-655C-4292-BCF1-81BDF20284B1}">
      <dgm:prSet/>
      <dgm:spPr/>
      <dgm:t>
        <a:bodyPr/>
        <a:lstStyle/>
        <a:p>
          <a:endParaRPr lang="en-US"/>
        </a:p>
      </dgm:t>
    </dgm:pt>
    <dgm:pt modelId="{36D31242-2539-4623-9E26-FB078EAC1B7F}">
      <dgm:prSet phldrT="[Text]"/>
      <dgm:spPr>
        <a:ln>
          <a:solidFill>
            <a:srgbClr val="D32323"/>
          </a:solidFill>
        </a:ln>
      </dgm:spPr>
      <dgm:t>
        <a:bodyPr/>
        <a:lstStyle/>
        <a:p>
          <a:r>
            <a:rPr lang="en-US" dirty="0"/>
            <a:t>Create grid of coordinates: 3 mi intervals</a:t>
          </a:r>
        </a:p>
      </dgm:t>
    </dgm:pt>
    <dgm:pt modelId="{0B05EADE-69BB-4D38-A500-F0A4698DB122}" type="parTrans" cxnId="{64C754BD-0634-4A2C-9828-7B36FA7CF404}">
      <dgm:prSet/>
      <dgm:spPr/>
      <dgm:t>
        <a:bodyPr/>
        <a:lstStyle/>
        <a:p>
          <a:endParaRPr lang="en-US"/>
        </a:p>
      </dgm:t>
    </dgm:pt>
    <dgm:pt modelId="{03DA9FDE-6AB9-4BB8-BB7B-1BF9E22D7913}" type="sibTrans" cxnId="{64C754BD-0634-4A2C-9828-7B36FA7CF404}">
      <dgm:prSet/>
      <dgm:spPr/>
      <dgm:t>
        <a:bodyPr/>
        <a:lstStyle/>
        <a:p>
          <a:endParaRPr lang="en-US"/>
        </a:p>
      </dgm:t>
    </dgm:pt>
    <dgm:pt modelId="{500FE250-72CA-4502-9F6E-3BC885E58C78}">
      <dgm:prSet phldrT="[Text]"/>
      <dgm:spPr>
        <a:ln>
          <a:solidFill>
            <a:srgbClr val="D32323"/>
          </a:solidFill>
        </a:ln>
      </dgm:spPr>
      <dgm:t>
        <a:bodyPr/>
        <a:lstStyle/>
        <a:p>
          <a:r>
            <a:rPr lang="en-US" dirty="0"/>
            <a:t>Missing &amp; duplicate entries</a:t>
          </a:r>
        </a:p>
      </dgm:t>
    </dgm:pt>
    <dgm:pt modelId="{1BEEE84B-0EC7-414E-9813-A374BF5A426E}" type="parTrans" cxnId="{4F211D3B-8B36-45CC-B506-8D23E26FCF35}">
      <dgm:prSet/>
      <dgm:spPr/>
      <dgm:t>
        <a:bodyPr/>
        <a:lstStyle/>
        <a:p>
          <a:endParaRPr lang="en-US"/>
        </a:p>
      </dgm:t>
    </dgm:pt>
    <dgm:pt modelId="{853A705B-ACCD-44B1-AC32-C9367FEF9A35}" type="sibTrans" cxnId="{4F211D3B-8B36-45CC-B506-8D23E26FCF35}">
      <dgm:prSet/>
      <dgm:spPr/>
      <dgm:t>
        <a:bodyPr/>
        <a:lstStyle/>
        <a:p>
          <a:endParaRPr lang="en-US"/>
        </a:p>
      </dgm:t>
    </dgm:pt>
    <dgm:pt modelId="{DDE4140B-A1D5-4110-BA9B-63BC7EE8AE35}">
      <dgm:prSet phldrT="[Text]"/>
      <dgm:spPr>
        <a:ln>
          <a:solidFill>
            <a:srgbClr val="D32323"/>
          </a:solidFill>
        </a:ln>
      </dgm:spPr>
      <dgm:t>
        <a:bodyPr/>
        <a:lstStyle/>
        <a:p>
          <a:r>
            <a:rPr lang="en-US" dirty="0"/>
            <a:t>Default search radius too broad</a:t>
          </a:r>
        </a:p>
      </dgm:t>
    </dgm:pt>
    <dgm:pt modelId="{120B127A-23CB-43FC-88F6-FF06B012A9EE}" type="parTrans" cxnId="{0173AF9F-EB7E-42B6-B7F9-99A67319E28A}">
      <dgm:prSet/>
      <dgm:spPr/>
      <dgm:t>
        <a:bodyPr/>
        <a:lstStyle/>
        <a:p>
          <a:endParaRPr lang="en-US"/>
        </a:p>
      </dgm:t>
    </dgm:pt>
    <dgm:pt modelId="{D481D128-3D70-4121-B8F3-94992182F665}" type="sibTrans" cxnId="{0173AF9F-EB7E-42B6-B7F9-99A67319E28A}">
      <dgm:prSet/>
      <dgm:spPr/>
      <dgm:t>
        <a:bodyPr/>
        <a:lstStyle/>
        <a:p>
          <a:endParaRPr lang="en-US"/>
        </a:p>
      </dgm:t>
    </dgm:pt>
    <dgm:pt modelId="{41A1D47F-7B5F-4E7D-8ED2-95F1C3696A24}">
      <dgm:prSet phldrT="[Text]"/>
      <dgm:spPr>
        <a:ln>
          <a:solidFill>
            <a:srgbClr val="D32323"/>
          </a:solidFill>
        </a:ln>
      </dgm:spPr>
      <dgm:t>
        <a:bodyPr/>
        <a:lstStyle/>
        <a:p>
          <a:r>
            <a:rPr lang="en-US" dirty="0"/>
            <a:t>532 queries, 30 over limit</a:t>
          </a:r>
        </a:p>
      </dgm:t>
    </dgm:pt>
    <dgm:pt modelId="{BE4A9D71-2149-454E-97F3-338DDDC333C5}" type="parTrans" cxnId="{A624B038-0AC9-4DDF-8C05-75E68EA7F527}">
      <dgm:prSet/>
      <dgm:spPr/>
      <dgm:t>
        <a:bodyPr/>
        <a:lstStyle/>
        <a:p>
          <a:endParaRPr lang="en-US"/>
        </a:p>
      </dgm:t>
    </dgm:pt>
    <dgm:pt modelId="{576914AF-83E3-44CB-8D82-68DB06A8C3B0}" type="sibTrans" cxnId="{A624B038-0AC9-4DDF-8C05-75E68EA7F527}">
      <dgm:prSet/>
      <dgm:spPr/>
      <dgm:t>
        <a:bodyPr/>
        <a:lstStyle/>
        <a:p>
          <a:endParaRPr lang="en-US"/>
        </a:p>
      </dgm:t>
    </dgm:pt>
    <dgm:pt modelId="{E4F56D40-AB5F-461B-898E-34B0F4E7EE25}">
      <dgm:prSet phldrT="[Text]"/>
      <dgm:spPr>
        <a:ln>
          <a:solidFill>
            <a:srgbClr val="D32323"/>
          </a:solidFill>
        </a:ln>
      </dgm:spPr>
      <dgm:t>
        <a:bodyPr/>
        <a:lstStyle/>
        <a:p>
          <a:r>
            <a:rPr lang="en-US" dirty="0"/>
            <a:t>More duplicates, fewer missing</a:t>
          </a:r>
        </a:p>
      </dgm:t>
    </dgm:pt>
    <dgm:pt modelId="{92F2B4FC-319F-4AAF-AB11-4723B6AB3DF9}" type="parTrans" cxnId="{16FAE1E2-469D-4BBE-BB4B-D8D0EA86F280}">
      <dgm:prSet/>
      <dgm:spPr/>
      <dgm:t>
        <a:bodyPr/>
        <a:lstStyle/>
        <a:p>
          <a:endParaRPr lang="en-US"/>
        </a:p>
      </dgm:t>
    </dgm:pt>
    <dgm:pt modelId="{786E3615-32D5-4287-93FC-95A5940110BE}" type="sibTrans" cxnId="{16FAE1E2-469D-4BBE-BB4B-D8D0EA86F280}">
      <dgm:prSet/>
      <dgm:spPr/>
      <dgm:t>
        <a:bodyPr/>
        <a:lstStyle/>
        <a:p>
          <a:endParaRPr lang="en-US"/>
        </a:p>
      </dgm:t>
    </dgm:pt>
    <dgm:pt modelId="{23521A03-898E-492E-84DE-FE43D300A129}">
      <dgm:prSet/>
      <dgm:spPr/>
      <dgm:t>
        <a:bodyPr/>
        <a:lstStyle/>
        <a:p>
          <a:r>
            <a:rPr lang="en-US" dirty="0"/>
            <a:t>Search radius: 2.12 mi</a:t>
          </a:r>
        </a:p>
      </dgm:t>
    </dgm:pt>
    <dgm:pt modelId="{AB5DAD2C-71EB-46C9-99BE-AD4206368C2F}" type="parTrans" cxnId="{F2B2EB71-889E-471F-9753-48068BE5F47F}">
      <dgm:prSet/>
      <dgm:spPr/>
      <dgm:t>
        <a:bodyPr/>
        <a:lstStyle/>
        <a:p>
          <a:endParaRPr lang="en-US"/>
        </a:p>
      </dgm:t>
    </dgm:pt>
    <dgm:pt modelId="{B40C4279-1E08-48D0-A67B-8A32F10EEACF}" type="sibTrans" cxnId="{F2B2EB71-889E-471F-9753-48068BE5F47F}">
      <dgm:prSet/>
      <dgm:spPr/>
      <dgm:t>
        <a:bodyPr/>
        <a:lstStyle/>
        <a:p>
          <a:endParaRPr lang="en-US"/>
        </a:p>
      </dgm:t>
    </dgm:pt>
    <dgm:pt modelId="{2AF1FE99-5E38-42E9-A367-6EBE23C359CD}">
      <dgm:prSet/>
      <dgm:spPr/>
      <dgm:t>
        <a:bodyPr/>
        <a:lstStyle/>
        <a:p>
          <a:r>
            <a:rPr lang="en-US" dirty="0"/>
            <a:t>Full coverage and min overlap</a:t>
          </a:r>
        </a:p>
      </dgm:t>
    </dgm:pt>
    <dgm:pt modelId="{8C1532B3-EFE5-4F64-BC46-D730208EEC2C}" type="parTrans" cxnId="{2A6553AD-6034-48E0-BD49-69FC4D05CF62}">
      <dgm:prSet/>
      <dgm:spPr/>
      <dgm:t>
        <a:bodyPr/>
        <a:lstStyle/>
        <a:p>
          <a:endParaRPr lang="en-US"/>
        </a:p>
      </dgm:t>
    </dgm:pt>
    <dgm:pt modelId="{6D076449-0331-46FD-AB96-6C94BD975DAE}" type="sibTrans" cxnId="{2A6553AD-6034-48E0-BD49-69FC4D05CF62}">
      <dgm:prSet/>
      <dgm:spPr/>
      <dgm:t>
        <a:bodyPr/>
        <a:lstStyle/>
        <a:p>
          <a:endParaRPr lang="en-US"/>
        </a:p>
      </dgm:t>
    </dgm:pt>
    <dgm:pt modelId="{4F4D7A16-F8D8-4CE7-A423-613C3B929AB9}">
      <dgm:prSet/>
      <dgm:spPr/>
      <dgm:t>
        <a:bodyPr/>
        <a:lstStyle/>
        <a:p>
          <a:r>
            <a:rPr lang="en-US" dirty="0"/>
            <a:t>1300+ queries, 2 over limit</a:t>
          </a:r>
        </a:p>
      </dgm:t>
    </dgm:pt>
    <dgm:pt modelId="{636184DD-1AAD-4B31-9AEB-B16185430339}" type="parTrans" cxnId="{B225CE10-979D-4511-AF5A-16B594F92480}">
      <dgm:prSet/>
      <dgm:spPr/>
      <dgm:t>
        <a:bodyPr/>
        <a:lstStyle/>
        <a:p>
          <a:endParaRPr lang="en-US"/>
        </a:p>
      </dgm:t>
    </dgm:pt>
    <dgm:pt modelId="{2F253774-1829-47AD-B32B-9D4490539E01}" type="sibTrans" cxnId="{B225CE10-979D-4511-AF5A-16B594F92480}">
      <dgm:prSet/>
      <dgm:spPr/>
      <dgm:t>
        <a:bodyPr/>
        <a:lstStyle/>
        <a:p>
          <a:endParaRPr lang="en-US"/>
        </a:p>
      </dgm:t>
    </dgm:pt>
    <dgm:pt modelId="{BA068C7D-1766-462B-AD9A-AFD1CE73AEC8}">
      <dgm:prSet/>
      <dgm:spPr/>
      <dgm:t>
        <a:bodyPr/>
        <a:lstStyle/>
        <a:p>
          <a:r>
            <a:rPr lang="en-US" dirty="0"/>
            <a:t>Even fewer duplicates and missing</a:t>
          </a:r>
        </a:p>
      </dgm:t>
    </dgm:pt>
    <dgm:pt modelId="{4B9ADCEE-0909-4065-8409-9C8DD648EF1F}" type="parTrans" cxnId="{0BCA606C-A9BF-478E-A1FC-1CE737460B60}">
      <dgm:prSet/>
      <dgm:spPr/>
      <dgm:t>
        <a:bodyPr/>
        <a:lstStyle/>
        <a:p>
          <a:endParaRPr lang="en-US"/>
        </a:p>
      </dgm:t>
    </dgm:pt>
    <dgm:pt modelId="{B5350B81-E6A7-4682-B94F-7F78D042122D}" type="sibTrans" cxnId="{0BCA606C-A9BF-478E-A1FC-1CE737460B60}">
      <dgm:prSet/>
      <dgm:spPr/>
      <dgm:t>
        <a:bodyPr/>
        <a:lstStyle/>
        <a:p>
          <a:endParaRPr lang="en-US"/>
        </a:p>
      </dgm:t>
    </dgm:pt>
    <dgm:pt modelId="{096F667B-8816-41A7-825B-D3CA5A5A432D}">
      <dgm:prSet phldrT="[Text]"/>
      <dgm:spPr>
        <a:ln>
          <a:solidFill>
            <a:srgbClr val="D32323"/>
          </a:solidFill>
        </a:ln>
      </dgm:spPr>
      <dgm:t>
        <a:bodyPr/>
        <a:lstStyle/>
        <a:p>
          <a:r>
            <a:rPr lang="en-US" dirty="0"/>
            <a:t>Invalid datapoints</a:t>
          </a:r>
        </a:p>
      </dgm:t>
    </dgm:pt>
    <dgm:pt modelId="{CB2E65ED-E0E5-425F-B35B-97803AE5AC45}" type="parTrans" cxnId="{58E0C366-3923-4187-BDFE-0C6D1ED63151}">
      <dgm:prSet/>
      <dgm:spPr/>
      <dgm:t>
        <a:bodyPr/>
        <a:lstStyle/>
        <a:p>
          <a:endParaRPr lang="en-US"/>
        </a:p>
      </dgm:t>
    </dgm:pt>
    <dgm:pt modelId="{9717DE4B-FC53-4BDD-A383-D032563DE1B4}" type="sibTrans" cxnId="{58E0C366-3923-4187-BDFE-0C6D1ED63151}">
      <dgm:prSet/>
      <dgm:spPr/>
      <dgm:t>
        <a:bodyPr/>
        <a:lstStyle/>
        <a:p>
          <a:endParaRPr lang="en-US"/>
        </a:p>
      </dgm:t>
    </dgm:pt>
    <dgm:pt modelId="{A7CF6C3B-743B-43D6-8E02-F81A2BC9141D}">
      <dgm:prSet phldrT="[Text]"/>
      <dgm:spPr>
        <a:ln>
          <a:solidFill>
            <a:srgbClr val="D32323"/>
          </a:solidFill>
        </a:ln>
      </dgm:spPr>
      <dgm:t>
        <a:bodyPr/>
        <a:lstStyle/>
        <a:p>
          <a:r>
            <a:rPr lang="en-US" dirty="0"/>
            <a:t>Minimal invalid datapoints</a:t>
          </a:r>
        </a:p>
      </dgm:t>
    </dgm:pt>
    <dgm:pt modelId="{A0003DDD-9AFA-49BB-9DBE-05D21C0319A9}" type="parTrans" cxnId="{C4D766E3-C7DF-4476-8858-5EBE06446B1C}">
      <dgm:prSet/>
      <dgm:spPr/>
      <dgm:t>
        <a:bodyPr/>
        <a:lstStyle/>
        <a:p>
          <a:endParaRPr lang="en-US"/>
        </a:p>
      </dgm:t>
    </dgm:pt>
    <dgm:pt modelId="{323FCB5D-324B-478B-ACB9-6E08B4608CF5}" type="sibTrans" cxnId="{C4D766E3-C7DF-4476-8858-5EBE06446B1C}">
      <dgm:prSet/>
      <dgm:spPr/>
      <dgm:t>
        <a:bodyPr/>
        <a:lstStyle/>
        <a:p>
          <a:endParaRPr lang="en-US"/>
        </a:p>
      </dgm:t>
    </dgm:pt>
    <dgm:pt modelId="{1E8E6A9B-B58C-4187-83CF-5C15EBE49A87}">
      <dgm:prSet/>
      <dgm:spPr/>
      <dgm:t>
        <a:bodyPr/>
        <a:lstStyle/>
        <a:p>
          <a:r>
            <a:rPr lang="en-US" dirty="0"/>
            <a:t>Minimal invalid datapoints</a:t>
          </a:r>
        </a:p>
      </dgm:t>
    </dgm:pt>
    <dgm:pt modelId="{DEDF563A-E592-4F5C-AC1B-9144BC027985}" type="parTrans" cxnId="{50672A62-822B-4894-B7E8-AD25D27C0578}">
      <dgm:prSet/>
      <dgm:spPr/>
      <dgm:t>
        <a:bodyPr/>
        <a:lstStyle/>
        <a:p>
          <a:endParaRPr lang="en-US"/>
        </a:p>
      </dgm:t>
    </dgm:pt>
    <dgm:pt modelId="{7ECFBA7B-A463-4B29-AE4F-0361D28CC393}" type="sibTrans" cxnId="{50672A62-822B-4894-B7E8-AD25D27C0578}">
      <dgm:prSet/>
      <dgm:spPr/>
      <dgm:t>
        <a:bodyPr/>
        <a:lstStyle/>
        <a:p>
          <a:endParaRPr lang="en-US"/>
        </a:p>
      </dgm:t>
    </dgm:pt>
    <dgm:pt modelId="{04DCAE0B-DB0F-47DC-A662-2E35AB3DADB0}">
      <dgm:prSet phldrT="[Text]"/>
      <dgm:spPr>
        <a:ln>
          <a:solidFill>
            <a:srgbClr val="D32323"/>
          </a:solidFill>
        </a:ln>
      </dgm:spPr>
      <dgm:t>
        <a:bodyPr/>
        <a:lstStyle/>
        <a:p>
          <a:endParaRPr lang="en-US" dirty="0"/>
        </a:p>
      </dgm:t>
    </dgm:pt>
    <dgm:pt modelId="{54658BD3-F82B-4810-ACB2-B552060ADC6F}" type="parTrans" cxnId="{A1911742-43BC-49C2-B87A-8C4954672600}">
      <dgm:prSet/>
      <dgm:spPr/>
      <dgm:t>
        <a:bodyPr/>
        <a:lstStyle/>
        <a:p>
          <a:endParaRPr lang="en-US"/>
        </a:p>
      </dgm:t>
    </dgm:pt>
    <dgm:pt modelId="{51FF3CAF-E340-426D-9350-84EE6C2E3310}" type="sibTrans" cxnId="{A1911742-43BC-49C2-B87A-8C4954672600}">
      <dgm:prSet/>
      <dgm:spPr/>
      <dgm:t>
        <a:bodyPr/>
        <a:lstStyle/>
        <a:p>
          <a:endParaRPr lang="en-US"/>
        </a:p>
      </dgm:t>
    </dgm:pt>
    <dgm:pt modelId="{B8E74E84-940D-46A5-8780-543B292F68E8}">
      <dgm:prSet phldrT="[Text]"/>
      <dgm:spPr>
        <a:ln>
          <a:solidFill>
            <a:srgbClr val="D32323"/>
          </a:solidFill>
        </a:ln>
      </dgm:spPr>
      <dgm:t>
        <a:bodyPr/>
        <a:lstStyle/>
        <a:p>
          <a:endParaRPr lang="en-US" dirty="0"/>
        </a:p>
      </dgm:t>
    </dgm:pt>
    <dgm:pt modelId="{C9D1FF06-46D0-4871-B05F-2292B706D12A}" type="parTrans" cxnId="{976BDA7D-C6C2-4D44-9E02-C01AF5DE99B2}">
      <dgm:prSet/>
      <dgm:spPr/>
      <dgm:t>
        <a:bodyPr/>
        <a:lstStyle/>
        <a:p>
          <a:endParaRPr lang="en-US"/>
        </a:p>
      </dgm:t>
    </dgm:pt>
    <dgm:pt modelId="{5E72A8DF-234E-4393-ABBB-DBF8A571A98F}" type="sibTrans" cxnId="{976BDA7D-C6C2-4D44-9E02-C01AF5DE99B2}">
      <dgm:prSet/>
      <dgm:spPr/>
      <dgm:t>
        <a:bodyPr/>
        <a:lstStyle/>
        <a:p>
          <a:endParaRPr lang="en-US"/>
        </a:p>
      </dgm:t>
    </dgm:pt>
    <dgm:pt modelId="{F83B36CC-D901-43C2-9297-ECC060EA11DD}">
      <dgm:prSet phldrT="[Text]"/>
      <dgm:spPr>
        <a:ln>
          <a:solidFill>
            <a:srgbClr val="D32323"/>
          </a:solidFill>
        </a:ln>
      </dgm:spPr>
      <dgm:t>
        <a:bodyPr/>
        <a:lstStyle/>
        <a:p>
          <a:endParaRPr lang="en-US" dirty="0"/>
        </a:p>
      </dgm:t>
    </dgm:pt>
    <dgm:pt modelId="{3713EE1C-454F-4F1F-9628-3988C361A5FD}" type="parTrans" cxnId="{50497320-3FC9-4EC9-BE88-ED4669393DAA}">
      <dgm:prSet/>
      <dgm:spPr/>
      <dgm:t>
        <a:bodyPr/>
        <a:lstStyle/>
        <a:p>
          <a:endParaRPr lang="en-US"/>
        </a:p>
      </dgm:t>
    </dgm:pt>
    <dgm:pt modelId="{07CED12A-F355-44A6-B696-6359F34EABC0}" type="sibTrans" cxnId="{50497320-3FC9-4EC9-BE88-ED4669393DAA}">
      <dgm:prSet/>
      <dgm:spPr/>
      <dgm:t>
        <a:bodyPr/>
        <a:lstStyle/>
        <a:p>
          <a:endParaRPr lang="en-US"/>
        </a:p>
      </dgm:t>
    </dgm:pt>
    <dgm:pt modelId="{4ECC47CC-BA26-4569-97A4-CCD238267220}">
      <dgm:prSet phldrT="[Text]"/>
      <dgm:spPr>
        <a:ln>
          <a:solidFill>
            <a:srgbClr val="D32323"/>
          </a:solidFill>
        </a:ln>
      </dgm:spPr>
      <dgm:t>
        <a:bodyPr/>
        <a:lstStyle/>
        <a:p>
          <a:endParaRPr lang="en-US" dirty="0"/>
        </a:p>
      </dgm:t>
    </dgm:pt>
    <dgm:pt modelId="{B501A356-2CD9-47C9-82CC-7443CCDEA589}" type="parTrans" cxnId="{4E9D363E-F07F-4E60-BDB8-DD328C97F0CB}">
      <dgm:prSet/>
      <dgm:spPr/>
      <dgm:t>
        <a:bodyPr/>
        <a:lstStyle/>
        <a:p>
          <a:endParaRPr lang="en-US"/>
        </a:p>
      </dgm:t>
    </dgm:pt>
    <dgm:pt modelId="{9742DB07-5113-4647-93CB-E876E8268F28}" type="sibTrans" cxnId="{4E9D363E-F07F-4E60-BDB8-DD328C97F0CB}">
      <dgm:prSet/>
      <dgm:spPr/>
      <dgm:t>
        <a:bodyPr/>
        <a:lstStyle/>
        <a:p>
          <a:endParaRPr lang="en-US"/>
        </a:p>
      </dgm:t>
    </dgm:pt>
    <dgm:pt modelId="{FEB0D2CE-1DF4-4AED-BDB4-C9A3A815A814}">
      <dgm:prSet phldrT="[Text]"/>
      <dgm:spPr>
        <a:ln>
          <a:solidFill>
            <a:srgbClr val="D32323"/>
          </a:solidFill>
        </a:ln>
      </dgm:spPr>
      <dgm:t>
        <a:bodyPr/>
        <a:lstStyle/>
        <a:p>
          <a:endParaRPr lang="en-US" dirty="0"/>
        </a:p>
      </dgm:t>
    </dgm:pt>
    <dgm:pt modelId="{595A65BF-902C-4ACA-AF53-F67F6279AC3C}" type="parTrans" cxnId="{315D8FB9-F831-462D-A2E9-BBE396B1DEA9}">
      <dgm:prSet/>
      <dgm:spPr/>
      <dgm:t>
        <a:bodyPr/>
        <a:lstStyle/>
        <a:p>
          <a:endParaRPr lang="en-US"/>
        </a:p>
      </dgm:t>
    </dgm:pt>
    <dgm:pt modelId="{9F7B83FA-47C6-4654-9C3D-4891F5A84012}" type="sibTrans" cxnId="{315D8FB9-F831-462D-A2E9-BBE396B1DEA9}">
      <dgm:prSet/>
      <dgm:spPr/>
      <dgm:t>
        <a:bodyPr/>
        <a:lstStyle/>
        <a:p>
          <a:endParaRPr lang="en-US"/>
        </a:p>
      </dgm:t>
    </dgm:pt>
    <dgm:pt modelId="{69C9FA93-5130-4140-BFDE-364EC9E2FE2E}">
      <dgm:prSet phldrT="[Text]"/>
      <dgm:spPr>
        <a:ln>
          <a:solidFill>
            <a:srgbClr val="D32323"/>
          </a:solidFill>
        </a:ln>
      </dgm:spPr>
      <dgm:t>
        <a:bodyPr/>
        <a:lstStyle/>
        <a:p>
          <a:endParaRPr lang="en-US" dirty="0"/>
        </a:p>
      </dgm:t>
    </dgm:pt>
    <dgm:pt modelId="{8B441615-A8ED-48B1-B195-C063125B2650}" type="parTrans" cxnId="{03631C65-B1CF-46D4-8DF0-2C90B3D5E162}">
      <dgm:prSet/>
      <dgm:spPr/>
      <dgm:t>
        <a:bodyPr/>
        <a:lstStyle/>
        <a:p>
          <a:endParaRPr lang="en-US"/>
        </a:p>
      </dgm:t>
    </dgm:pt>
    <dgm:pt modelId="{622056CA-38D1-40F6-9AC1-59C795BEB592}" type="sibTrans" cxnId="{03631C65-B1CF-46D4-8DF0-2C90B3D5E162}">
      <dgm:prSet/>
      <dgm:spPr/>
      <dgm:t>
        <a:bodyPr/>
        <a:lstStyle/>
        <a:p>
          <a:endParaRPr lang="en-US"/>
        </a:p>
      </dgm:t>
    </dgm:pt>
    <dgm:pt modelId="{B81A6ADF-C308-42F5-BB80-31667AADAE07}">
      <dgm:prSet phldrT="[Text]"/>
      <dgm:spPr>
        <a:ln>
          <a:solidFill>
            <a:srgbClr val="D32323"/>
          </a:solidFill>
        </a:ln>
      </dgm:spPr>
      <dgm:t>
        <a:bodyPr/>
        <a:lstStyle/>
        <a:p>
          <a:endParaRPr lang="en-US" dirty="0"/>
        </a:p>
      </dgm:t>
    </dgm:pt>
    <dgm:pt modelId="{AB112142-0CA9-42E2-AD2F-D9424E0F1AEF}" type="parTrans" cxnId="{C50C754E-7444-45E6-A914-841E75EB64F4}">
      <dgm:prSet/>
      <dgm:spPr/>
      <dgm:t>
        <a:bodyPr/>
        <a:lstStyle/>
        <a:p>
          <a:endParaRPr lang="en-US"/>
        </a:p>
      </dgm:t>
    </dgm:pt>
    <dgm:pt modelId="{AF0C7EEA-109F-4C86-AF1E-25E13416C890}" type="sibTrans" cxnId="{C50C754E-7444-45E6-A914-841E75EB64F4}">
      <dgm:prSet/>
      <dgm:spPr/>
      <dgm:t>
        <a:bodyPr/>
        <a:lstStyle/>
        <a:p>
          <a:endParaRPr lang="en-US"/>
        </a:p>
      </dgm:t>
    </dgm:pt>
    <dgm:pt modelId="{11BA04B0-D4F4-404E-85E8-84F03B9981A3}">
      <dgm:prSet phldrT="[Text]"/>
      <dgm:spPr>
        <a:ln>
          <a:solidFill>
            <a:srgbClr val="D32323"/>
          </a:solidFill>
        </a:ln>
      </dgm:spPr>
      <dgm:t>
        <a:bodyPr/>
        <a:lstStyle/>
        <a:p>
          <a:endParaRPr lang="en-US" dirty="0"/>
        </a:p>
      </dgm:t>
    </dgm:pt>
    <dgm:pt modelId="{5A6EF684-3187-4516-9349-B56EAE68EAC9}" type="parTrans" cxnId="{B55566F3-BFC4-4119-B3D5-AC6650EA2DE1}">
      <dgm:prSet/>
      <dgm:spPr/>
      <dgm:t>
        <a:bodyPr/>
        <a:lstStyle/>
        <a:p>
          <a:endParaRPr lang="en-US"/>
        </a:p>
      </dgm:t>
    </dgm:pt>
    <dgm:pt modelId="{D93FA4BE-BB9C-4E0B-AA96-D29396EC2B82}" type="sibTrans" cxnId="{B55566F3-BFC4-4119-B3D5-AC6650EA2DE1}">
      <dgm:prSet/>
      <dgm:spPr/>
      <dgm:t>
        <a:bodyPr/>
        <a:lstStyle/>
        <a:p>
          <a:endParaRPr lang="en-US"/>
        </a:p>
      </dgm:t>
    </dgm:pt>
    <dgm:pt modelId="{43E49194-5857-475A-9BF4-AB9863FB337A}">
      <dgm:prSet phldrT="[Text]"/>
      <dgm:spPr>
        <a:ln>
          <a:solidFill>
            <a:srgbClr val="D32323"/>
          </a:solidFill>
        </a:ln>
      </dgm:spPr>
      <dgm:t>
        <a:bodyPr/>
        <a:lstStyle/>
        <a:p>
          <a:endParaRPr lang="en-US" dirty="0"/>
        </a:p>
      </dgm:t>
    </dgm:pt>
    <dgm:pt modelId="{25CD3275-1352-4294-9673-8B7D6BAC3762}" type="parTrans" cxnId="{0200C48A-DCE9-41C1-9200-B7A61F822E47}">
      <dgm:prSet/>
      <dgm:spPr/>
      <dgm:t>
        <a:bodyPr/>
        <a:lstStyle/>
        <a:p>
          <a:endParaRPr lang="en-US"/>
        </a:p>
      </dgm:t>
    </dgm:pt>
    <dgm:pt modelId="{FF3B3DCA-5C03-4343-A787-D839E2B3550C}" type="sibTrans" cxnId="{0200C48A-DCE9-41C1-9200-B7A61F822E47}">
      <dgm:prSet/>
      <dgm:spPr/>
      <dgm:t>
        <a:bodyPr/>
        <a:lstStyle/>
        <a:p>
          <a:endParaRPr lang="en-US"/>
        </a:p>
      </dgm:t>
    </dgm:pt>
    <dgm:pt modelId="{4BB5E40E-F077-4F24-A748-3874714B4BDC}">
      <dgm:prSet/>
      <dgm:spPr/>
      <dgm:t>
        <a:bodyPr/>
        <a:lstStyle/>
        <a:p>
          <a:endParaRPr lang="en-US" dirty="0"/>
        </a:p>
      </dgm:t>
    </dgm:pt>
    <dgm:pt modelId="{5553D576-6772-4E7B-8D21-BF991A067A40}" type="parTrans" cxnId="{81219444-1947-4FA9-AB61-E9576AC556AF}">
      <dgm:prSet/>
      <dgm:spPr/>
      <dgm:t>
        <a:bodyPr/>
        <a:lstStyle/>
        <a:p>
          <a:endParaRPr lang="en-US"/>
        </a:p>
      </dgm:t>
    </dgm:pt>
    <dgm:pt modelId="{F3B5ABD2-4574-4026-9DB4-F5AF7A03EBC6}" type="sibTrans" cxnId="{81219444-1947-4FA9-AB61-E9576AC556AF}">
      <dgm:prSet/>
      <dgm:spPr/>
      <dgm:t>
        <a:bodyPr/>
        <a:lstStyle/>
        <a:p>
          <a:endParaRPr lang="en-US"/>
        </a:p>
      </dgm:t>
    </dgm:pt>
    <dgm:pt modelId="{A56D8DAD-0CB6-4231-93A0-399E02B1218F}">
      <dgm:prSet/>
      <dgm:spPr/>
      <dgm:t>
        <a:bodyPr/>
        <a:lstStyle/>
        <a:p>
          <a:endParaRPr lang="en-US" dirty="0"/>
        </a:p>
      </dgm:t>
    </dgm:pt>
    <dgm:pt modelId="{FD93245E-6D62-4BC9-B478-A8EECA32E41C}" type="parTrans" cxnId="{D0570667-82AF-4BAC-A6AA-ED80E2A4491B}">
      <dgm:prSet/>
      <dgm:spPr/>
      <dgm:t>
        <a:bodyPr/>
        <a:lstStyle/>
        <a:p>
          <a:endParaRPr lang="en-US"/>
        </a:p>
      </dgm:t>
    </dgm:pt>
    <dgm:pt modelId="{479631CA-F990-495D-96B3-571F41EA11F6}" type="sibTrans" cxnId="{D0570667-82AF-4BAC-A6AA-ED80E2A4491B}">
      <dgm:prSet/>
      <dgm:spPr/>
      <dgm:t>
        <a:bodyPr/>
        <a:lstStyle/>
        <a:p>
          <a:endParaRPr lang="en-US"/>
        </a:p>
      </dgm:t>
    </dgm:pt>
    <dgm:pt modelId="{C793ACC0-58EE-46BC-9064-02B10B492613}">
      <dgm:prSet/>
      <dgm:spPr/>
      <dgm:t>
        <a:bodyPr/>
        <a:lstStyle/>
        <a:p>
          <a:endParaRPr lang="en-US" dirty="0"/>
        </a:p>
      </dgm:t>
    </dgm:pt>
    <dgm:pt modelId="{70F4B8D1-C26F-4E2E-8A88-DAAE70A9ED8D}" type="parTrans" cxnId="{7E117120-4F5D-448B-AA0F-757FD30273D8}">
      <dgm:prSet/>
      <dgm:spPr/>
      <dgm:t>
        <a:bodyPr/>
        <a:lstStyle/>
        <a:p>
          <a:endParaRPr lang="en-US"/>
        </a:p>
      </dgm:t>
    </dgm:pt>
    <dgm:pt modelId="{2D2DF20D-990A-408C-AB37-45529DB9C501}" type="sibTrans" cxnId="{7E117120-4F5D-448B-AA0F-757FD30273D8}">
      <dgm:prSet/>
      <dgm:spPr/>
      <dgm:t>
        <a:bodyPr/>
        <a:lstStyle/>
        <a:p>
          <a:endParaRPr lang="en-US"/>
        </a:p>
      </dgm:t>
    </dgm:pt>
    <dgm:pt modelId="{ED958D97-C3E7-4055-A52E-44E5F2FD8BB1}">
      <dgm:prSet/>
      <dgm:spPr/>
      <dgm:t>
        <a:bodyPr/>
        <a:lstStyle/>
        <a:p>
          <a:endParaRPr lang="en-US" dirty="0"/>
        </a:p>
      </dgm:t>
    </dgm:pt>
    <dgm:pt modelId="{F483B9B0-6E6E-485F-9A08-629F4C7FE017}" type="parTrans" cxnId="{B58C977E-1F87-492B-A61D-56D57005789B}">
      <dgm:prSet/>
      <dgm:spPr/>
      <dgm:t>
        <a:bodyPr/>
        <a:lstStyle/>
        <a:p>
          <a:endParaRPr lang="en-US"/>
        </a:p>
      </dgm:t>
    </dgm:pt>
    <dgm:pt modelId="{84FDE5C2-4949-47CE-929D-60279F117580}" type="sibTrans" cxnId="{B58C977E-1F87-492B-A61D-56D57005789B}">
      <dgm:prSet/>
      <dgm:spPr/>
      <dgm:t>
        <a:bodyPr/>
        <a:lstStyle/>
        <a:p>
          <a:endParaRPr lang="en-US"/>
        </a:p>
      </dgm:t>
    </dgm:pt>
    <dgm:pt modelId="{2721D556-9B48-46D5-94E9-7189CBDFCF4C}">
      <dgm:prSet phldrT="[Text]"/>
      <dgm:spPr>
        <a:ln>
          <a:solidFill>
            <a:srgbClr val="D32323"/>
          </a:solidFill>
        </a:ln>
      </dgm:spPr>
      <dgm:t>
        <a:bodyPr/>
        <a:lstStyle/>
        <a:p>
          <a:r>
            <a:rPr lang="en-US" dirty="0"/>
            <a:t>Create grid of coordinates: 5 mi intervals</a:t>
          </a:r>
        </a:p>
      </dgm:t>
    </dgm:pt>
    <dgm:pt modelId="{B2C117BD-5FB5-4502-9438-5D546E07F0AB}" type="parTrans" cxnId="{20CCEDBB-AC8D-4D5D-B2DF-24ACB6E6A9E8}">
      <dgm:prSet/>
      <dgm:spPr/>
      <dgm:t>
        <a:bodyPr/>
        <a:lstStyle/>
        <a:p>
          <a:endParaRPr lang="en-US"/>
        </a:p>
      </dgm:t>
    </dgm:pt>
    <dgm:pt modelId="{170B3E28-08A9-4F1E-A482-20623846DCD0}" type="sibTrans" cxnId="{20CCEDBB-AC8D-4D5D-B2DF-24ACB6E6A9E8}">
      <dgm:prSet/>
      <dgm:spPr/>
      <dgm:t>
        <a:bodyPr/>
        <a:lstStyle/>
        <a:p>
          <a:endParaRPr lang="en-US"/>
        </a:p>
      </dgm:t>
    </dgm:pt>
    <dgm:pt modelId="{8CF7C334-F5CA-4BD1-9065-92134C70E020}">
      <dgm:prSet phldrT="[Text]"/>
      <dgm:spPr>
        <a:ln>
          <a:solidFill>
            <a:srgbClr val="D32323"/>
          </a:solidFill>
        </a:ln>
      </dgm:spPr>
      <dgm:t>
        <a:bodyPr/>
        <a:lstStyle/>
        <a:p>
          <a:r>
            <a:rPr lang="en-US" dirty="0"/>
            <a:t>Inputs as search term, returns best matching</a:t>
          </a:r>
        </a:p>
      </dgm:t>
    </dgm:pt>
    <dgm:pt modelId="{012F30DC-3D91-436D-B403-732D4D11E2FC}" type="parTrans" cxnId="{7056EA6C-5C01-4C7E-A040-40C117ACE4BF}">
      <dgm:prSet/>
      <dgm:spPr/>
      <dgm:t>
        <a:bodyPr/>
        <a:lstStyle/>
        <a:p>
          <a:endParaRPr lang="en-US"/>
        </a:p>
      </dgm:t>
    </dgm:pt>
    <dgm:pt modelId="{634184BA-03C2-4FF3-96C6-6CF886A47C1E}" type="sibTrans" cxnId="{7056EA6C-5C01-4C7E-A040-40C117ACE4BF}">
      <dgm:prSet/>
      <dgm:spPr/>
      <dgm:t>
        <a:bodyPr/>
        <a:lstStyle/>
        <a:p>
          <a:endParaRPr lang="en-US"/>
        </a:p>
      </dgm:t>
    </dgm:pt>
    <dgm:pt modelId="{9DB456AE-B478-4293-B6BA-C5C4E3F818FE}">
      <dgm:prSet phldrT="[Text]"/>
      <dgm:spPr>
        <a:ln>
          <a:solidFill>
            <a:srgbClr val="D32323"/>
          </a:solidFill>
        </a:ln>
      </dgm:spPr>
      <dgm:t>
        <a:bodyPr/>
        <a:lstStyle/>
        <a:p>
          <a:r>
            <a:rPr lang="en-US" dirty="0"/>
            <a:t>57k results</a:t>
          </a:r>
        </a:p>
      </dgm:t>
    </dgm:pt>
    <dgm:pt modelId="{490244FF-F9F3-4F87-A229-927CD9695D9F}" type="parTrans" cxnId="{EB7B3E2A-44FD-4911-97C4-2C18B006D127}">
      <dgm:prSet/>
      <dgm:spPr/>
      <dgm:t>
        <a:bodyPr/>
        <a:lstStyle/>
        <a:p>
          <a:endParaRPr lang="en-US"/>
        </a:p>
      </dgm:t>
    </dgm:pt>
    <dgm:pt modelId="{3E87EC0A-2E1E-41F6-A920-E12E9BDD18DD}" type="sibTrans" cxnId="{EB7B3E2A-44FD-4911-97C4-2C18B006D127}">
      <dgm:prSet/>
      <dgm:spPr/>
      <dgm:t>
        <a:bodyPr/>
        <a:lstStyle/>
        <a:p>
          <a:endParaRPr lang="en-US"/>
        </a:p>
      </dgm:t>
    </dgm:pt>
    <dgm:pt modelId="{766C6341-E925-42DE-80AF-E53BE2F22674}">
      <dgm:prSet phldrT="[Text]"/>
      <dgm:spPr>
        <a:ln>
          <a:solidFill>
            <a:srgbClr val="D32323"/>
          </a:solidFill>
        </a:ln>
      </dgm:spPr>
      <dgm:t>
        <a:bodyPr/>
        <a:lstStyle/>
        <a:p>
          <a:endParaRPr lang="en-US" dirty="0"/>
        </a:p>
      </dgm:t>
    </dgm:pt>
    <dgm:pt modelId="{9659D97C-FECD-45EE-9C2B-726A55E92491}" type="parTrans" cxnId="{E57CE3CF-DC77-4776-94CF-BA2F883D9F01}">
      <dgm:prSet/>
      <dgm:spPr/>
      <dgm:t>
        <a:bodyPr/>
        <a:lstStyle/>
        <a:p>
          <a:endParaRPr lang="en-US"/>
        </a:p>
      </dgm:t>
    </dgm:pt>
    <dgm:pt modelId="{FCC6E427-729B-4918-84F7-849685620C5E}" type="sibTrans" cxnId="{E57CE3CF-DC77-4776-94CF-BA2F883D9F01}">
      <dgm:prSet/>
      <dgm:spPr/>
      <dgm:t>
        <a:bodyPr/>
        <a:lstStyle/>
        <a:p>
          <a:endParaRPr lang="en-US"/>
        </a:p>
      </dgm:t>
    </dgm:pt>
    <dgm:pt modelId="{31444169-B547-43F0-8213-3923D374B302}">
      <dgm:prSet phldrT="[Text]"/>
      <dgm:spPr>
        <a:ln>
          <a:solidFill>
            <a:srgbClr val="D32323"/>
          </a:solidFill>
        </a:ln>
      </dgm:spPr>
      <dgm:t>
        <a:bodyPr/>
        <a:lstStyle/>
        <a:p>
          <a:r>
            <a:rPr lang="en-US" dirty="0"/>
            <a:t>78k results</a:t>
          </a:r>
        </a:p>
      </dgm:t>
    </dgm:pt>
    <dgm:pt modelId="{B0B416D6-15C1-473B-A0A9-CC7810C3BDE3}" type="parTrans" cxnId="{024E7E41-6FF1-4DED-9394-F59F16DB3DF7}">
      <dgm:prSet/>
      <dgm:spPr/>
      <dgm:t>
        <a:bodyPr/>
        <a:lstStyle/>
        <a:p>
          <a:endParaRPr lang="en-US"/>
        </a:p>
      </dgm:t>
    </dgm:pt>
    <dgm:pt modelId="{54F0B6B2-0968-45AF-99D0-81E98C660DDD}" type="sibTrans" cxnId="{024E7E41-6FF1-4DED-9394-F59F16DB3DF7}">
      <dgm:prSet/>
      <dgm:spPr/>
      <dgm:t>
        <a:bodyPr/>
        <a:lstStyle/>
        <a:p>
          <a:endParaRPr lang="en-US"/>
        </a:p>
      </dgm:t>
    </dgm:pt>
    <dgm:pt modelId="{E405BB25-7338-4EA1-8424-E5C81B6C0426}">
      <dgm:prSet phldrT="[Text]"/>
      <dgm:spPr>
        <a:ln>
          <a:solidFill>
            <a:srgbClr val="D32323"/>
          </a:solidFill>
        </a:ln>
      </dgm:spPr>
      <dgm:t>
        <a:bodyPr/>
        <a:lstStyle/>
        <a:p>
          <a:endParaRPr lang="en-US" dirty="0"/>
        </a:p>
      </dgm:t>
    </dgm:pt>
    <dgm:pt modelId="{9E44316D-77E0-4362-991F-F0DEF16717B0}" type="parTrans" cxnId="{356B1E7B-F60D-4AED-BAE7-5E56C4249F98}">
      <dgm:prSet/>
      <dgm:spPr/>
      <dgm:t>
        <a:bodyPr/>
        <a:lstStyle/>
        <a:p>
          <a:endParaRPr lang="en-US"/>
        </a:p>
      </dgm:t>
    </dgm:pt>
    <dgm:pt modelId="{E6C4342B-DC7B-466F-AAD5-3869184974D2}" type="sibTrans" cxnId="{356B1E7B-F60D-4AED-BAE7-5E56C4249F98}">
      <dgm:prSet/>
      <dgm:spPr/>
      <dgm:t>
        <a:bodyPr/>
        <a:lstStyle/>
        <a:p>
          <a:endParaRPr lang="en-US"/>
        </a:p>
      </dgm:t>
    </dgm:pt>
    <dgm:pt modelId="{94BDB524-9C98-40AF-97D2-A6F48151B50D}">
      <dgm:prSet/>
      <dgm:spPr/>
      <dgm:t>
        <a:bodyPr/>
        <a:lstStyle/>
        <a:p>
          <a:r>
            <a:rPr lang="en-US" dirty="0"/>
            <a:t>54k results</a:t>
          </a:r>
        </a:p>
      </dgm:t>
    </dgm:pt>
    <dgm:pt modelId="{A497CDD5-8AD4-4294-80AA-CE49E52FAAF0}" type="parTrans" cxnId="{D544F01E-D2FC-4180-8040-EA574C268736}">
      <dgm:prSet/>
      <dgm:spPr/>
      <dgm:t>
        <a:bodyPr/>
        <a:lstStyle/>
        <a:p>
          <a:endParaRPr lang="en-US"/>
        </a:p>
      </dgm:t>
    </dgm:pt>
    <dgm:pt modelId="{C905048B-128E-4A09-9E16-019B5FB8ABE0}" type="sibTrans" cxnId="{D544F01E-D2FC-4180-8040-EA574C268736}">
      <dgm:prSet/>
      <dgm:spPr/>
      <dgm:t>
        <a:bodyPr/>
        <a:lstStyle/>
        <a:p>
          <a:endParaRPr lang="en-US"/>
        </a:p>
      </dgm:t>
    </dgm:pt>
    <dgm:pt modelId="{993C16BE-3F51-4F27-8C71-91543D390F09}">
      <dgm:prSet/>
      <dgm:spPr/>
      <dgm:t>
        <a:bodyPr/>
        <a:lstStyle/>
        <a:p>
          <a:endParaRPr lang="en-US" dirty="0"/>
        </a:p>
      </dgm:t>
    </dgm:pt>
    <dgm:pt modelId="{D6A030FA-F88D-47DF-BB97-123560DE70C5}" type="parTrans" cxnId="{0FDFC586-90EE-4700-B257-2EDD36EE73DA}">
      <dgm:prSet/>
      <dgm:spPr/>
      <dgm:t>
        <a:bodyPr/>
        <a:lstStyle/>
        <a:p>
          <a:endParaRPr lang="en-US"/>
        </a:p>
      </dgm:t>
    </dgm:pt>
    <dgm:pt modelId="{51C65B46-E9A9-4581-85AC-7DEAA15B492D}" type="sibTrans" cxnId="{0FDFC586-90EE-4700-B257-2EDD36EE73DA}">
      <dgm:prSet/>
      <dgm:spPr/>
      <dgm:t>
        <a:bodyPr/>
        <a:lstStyle/>
        <a:p>
          <a:endParaRPr lang="en-US"/>
        </a:p>
      </dgm:t>
    </dgm:pt>
    <dgm:pt modelId="{4CC614A2-F825-41F6-85BC-685EA2EE8787}" type="pres">
      <dgm:prSet presAssocID="{282BC67A-9E44-4873-B070-E9CEEC94E29C}" presName="linearFlow" presStyleCnt="0">
        <dgm:presLayoutVars>
          <dgm:dir/>
          <dgm:animLvl val="lvl"/>
          <dgm:resizeHandles val="exact"/>
        </dgm:presLayoutVars>
      </dgm:prSet>
      <dgm:spPr/>
    </dgm:pt>
    <dgm:pt modelId="{9F963388-FC01-4070-BCAD-D77F6EB479BB}" type="pres">
      <dgm:prSet presAssocID="{E5D12FD8-922D-435A-94F0-8C7C5061233A}" presName="composite" presStyleCnt="0"/>
      <dgm:spPr/>
    </dgm:pt>
    <dgm:pt modelId="{3EE952EC-45FF-437E-8C3D-5B4C04D0253F}" type="pres">
      <dgm:prSet presAssocID="{E5D12FD8-922D-435A-94F0-8C7C5061233A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1B9AAD0E-F597-4556-9CDE-FDB22F3A1BB5}" type="pres">
      <dgm:prSet presAssocID="{E5D12FD8-922D-435A-94F0-8C7C5061233A}" presName="parSh" presStyleLbl="node1" presStyleIdx="0" presStyleCnt="3" custScaleX="131174" custScaleY="131174"/>
      <dgm:spPr/>
    </dgm:pt>
    <dgm:pt modelId="{CB04E9D3-7506-4FF5-8AEE-1BF2A8FC60DA}" type="pres">
      <dgm:prSet presAssocID="{E5D12FD8-922D-435A-94F0-8C7C5061233A}" presName="desTx" presStyleLbl="fgAcc1" presStyleIdx="0" presStyleCnt="3" custScaleX="122420" custScaleY="80049" custLinFactNeighborX="481" custLinFactNeighborY="-8851">
        <dgm:presLayoutVars>
          <dgm:bulletEnabled val="1"/>
        </dgm:presLayoutVars>
      </dgm:prSet>
      <dgm:spPr/>
    </dgm:pt>
    <dgm:pt modelId="{4A44841D-8B05-4001-B32B-1D28F9269AB5}" type="pres">
      <dgm:prSet presAssocID="{3904FB4A-3571-46F1-BE53-01F155D88928}" presName="sibTrans" presStyleLbl="sibTrans2D1" presStyleIdx="0" presStyleCnt="2"/>
      <dgm:spPr/>
    </dgm:pt>
    <dgm:pt modelId="{D7822EEB-1D1C-4391-B728-B7785AEB7A51}" type="pres">
      <dgm:prSet presAssocID="{3904FB4A-3571-46F1-BE53-01F155D88928}" presName="connTx" presStyleLbl="sibTrans2D1" presStyleIdx="0" presStyleCnt="2"/>
      <dgm:spPr/>
    </dgm:pt>
    <dgm:pt modelId="{2E2B7FF8-C68E-45C6-84CD-81EA13E228BC}" type="pres">
      <dgm:prSet presAssocID="{A63346BE-5B79-4806-AD92-9735AB306B88}" presName="composite" presStyleCnt="0"/>
      <dgm:spPr/>
    </dgm:pt>
    <dgm:pt modelId="{58572002-5BD6-436D-B720-EC360164EFE9}" type="pres">
      <dgm:prSet presAssocID="{A63346BE-5B79-4806-AD92-9735AB306B88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BBAA8EA-91B5-4A86-8B76-C567505AEC78}" type="pres">
      <dgm:prSet presAssocID="{A63346BE-5B79-4806-AD92-9735AB306B88}" presName="parSh" presStyleLbl="node1" presStyleIdx="1" presStyleCnt="3" custScaleX="131174" custScaleY="131174"/>
      <dgm:spPr/>
    </dgm:pt>
    <dgm:pt modelId="{E9C22DAC-1D47-49F1-B2FD-D002E6914887}" type="pres">
      <dgm:prSet presAssocID="{A63346BE-5B79-4806-AD92-9735AB306B88}" presName="desTx" presStyleLbl="fgAcc1" presStyleIdx="1" presStyleCnt="3" custScaleX="122420" custScaleY="80049" custLinFactNeighborX="481" custLinFactNeighborY="-8851">
        <dgm:presLayoutVars>
          <dgm:bulletEnabled val="1"/>
        </dgm:presLayoutVars>
      </dgm:prSet>
      <dgm:spPr/>
    </dgm:pt>
    <dgm:pt modelId="{6366E1FB-9EA6-424B-9F65-3394891AD23B}" type="pres">
      <dgm:prSet presAssocID="{8D711BA4-C08E-459C-A7B6-0F20A01CB4F9}" presName="sibTrans" presStyleLbl="sibTrans2D1" presStyleIdx="1" presStyleCnt="2"/>
      <dgm:spPr/>
    </dgm:pt>
    <dgm:pt modelId="{0E4CA1A3-5CC5-42C7-A68D-57CCFA5A6821}" type="pres">
      <dgm:prSet presAssocID="{8D711BA4-C08E-459C-A7B6-0F20A01CB4F9}" presName="connTx" presStyleLbl="sibTrans2D1" presStyleIdx="1" presStyleCnt="2"/>
      <dgm:spPr/>
    </dgm:pt>
    <dgm:pt modelId="{76087205-B2E2-4260-918D-777AE4D8B7D7}" type="pres">
      <dgm:prSet presAssocID="{55764B81-6046-4D02-AC51-8ECA0F1D31F7}" presName="composite" presStyleCnt="0"/>
      <dgm:spPr/>
    </dgm:pt>
    <dgm:pt modelId="{001FC230-6BD4-4F1E-B118-07B929D91DFB}" type="pres">
      <dgm:prSet presAssocID="{55764B81-6046-4D02-AC51-8ECA0F1D31F7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86B0451F-FCAB-4CB5-9730-9F9E3763B5D2}" type="pres">
      <dgm:prSet presAssocID="{55764B81-6046-4D02-AC51-8ECA0F1D31F7}" presName="parSh" presStyleLbl="node1" presStyleIdx="2" presStyleCnt="3" custScaleX="131174" custScaleY="131174"/>
      <dgm:spPr/>
    </dgm:pt>
    <dgm:pt modelId="{0F8D3D22-812C-4E53-98F5-18E11D0411CB}" type="pres">
      <dgm:prSet presAssocID="{55764B81-6046-4D02-AC51-8ECA0F1D31F7}" presName="desTx" presStyleLbl="fgAcc1" presStyleIdx="2" presStyleCnt="3" custScaleX="122420" custScaleY="80049" custLinFactNeighborX="-871" custLinFactNeighborY="-8851">
        <dgm:presLayoutVars>
          <dgm:bulletEnabled val="1"/>
        </dgm:presLayoutVars>
      </dgm:prSet>
      <dgm:spPr/>
    </dgm:pt>
  </dgm:ptLst>
  <dgm:cxnLst>
    <dgm:cxn modelId="{8D04F802-FB54-4685-8FB8-14B0180CA86D}" type="presOf" srcId="{FEB0D2CE-1DF4-4AED-BDB4-C9A3A815A814}" destId="{E9C22DAC-1D47-49F1-B2FD-D002E6914887}" srcOrd="0" destOrd="1" presId="urn:microsoft.com/office/officeart/2005/8/layout/process3"/>
    <dgm:cxn modelId="{26984D08-87BE-4ACB-9F02-B8A39FE75D66}" type="presOf" srcId="{282BC67A-9E44-4873-B070-E9CEEC94E29C}" destId="{4CC614A2-F825-41F6-85BC-685EA2EE8787}" srcOrd="0" destOrd="0" presId="urn:microsoft.com/office/officeart/2005/8/layout/process3"/>
    <dgm:cxn modelId="{BF89530A-8F71-4742-8881-5F423C8D6919}" srcId="{282BC67A-9E44-4873-B070-E9CEEC94E29C}" destId="{E5D12FD8-922D-435A-94F0-8C7C5061233A}" srcOrd="0" destOrd="0" parTransId="{37E580A8-F63C-42F7-8CC5-42483EBC4F3D}" sibTransId="{3904FB4A-3571-46F1-BE53-01F155D88928}"/>
    <dgm:cxn modelId="{BB7EE50A-C388-4520-97B1-F1A3EBC7181A}" type="presOf" srcId="{23521A03-898E-492E-84DE-FE43D300A129}" destId="{0F8D3D22-812C-4E53-98F5-18E11D0411CB}" srcOrd="0" destOrd="2" presId="urn:microsoft.com/office/officeart/2005/8/layout/process3"/>
    <dgm:cxn modelId="{85E5DF0F-AAF4-424F-A62C-919A5241194E}" type="presOf" srcId="{8CF7C334-F5CA-4BD1-9065-92134C70E020}" destId="{CB04E9D3-7506-4FF5-8AEE-1BF2A8FC60DA}" srcOrd="0" destOrd="0" presId="urn:microsoft.com/office/officeart/2005/8/layout/process3"/>
    <dgm:cxn modelId="{A62EA210-8C0B-4F4D-B77F-3777AD7CC618}" type="presOf" srcId="{2AF1FE99-5E38-42E9-A367-6EBE23C359CD}" destId="{0F8D3D22-812C-4E53-98F5-18E11D0411CB}" srcOrd="0" destOrd="6" presId="urn:microsoft.com/office/officeart/2005/8/layout/process3"/>
    <dgm:cxn modelId="{B225CE10-979D-4511-AF5A-16B594F92480}" srcId="{55764B81-6046-4D02-AC51-8ECA0F1D31F7}" destId="{4F4D7A16-F8D8-4CE7-A423-613C3B929AB9}" srcOrd="8" destOrd="0" parTransId="{636184DD-1AAD-4B31-9AEB-B16185430339}" sibTransId="{2F253774-1829-47AD-B32B-9D4490539E01}"/>
    <dgm:cxn modelId="{5FED6B1D-A615-4333-8ABF-EA3D84307E16}" type="presOf" srcId="{36D31242-2539-4623-9E26-FB078EAC1B7F}" destId="{0F8D3D22-812C-4E53-98F5-18E11D0411CB}" srcOrd="0" destOrd="0" presId="urn:microsoft.com/office/officeart/2005/8/layout/process3"/>
    <dgm:cxn modelId="{D544F01E-D2FC-4180-8040-EA574C268736}" srcId="{55764B81-6046-4D02-AC51-8ECA0F1D31F7}" destId="{94BDB524-9C98-40AF-97D2-A6F48151B50D}" srcOrd="4" destOrd="0" parTransId="{A497CDD5-8AD4-4294-80AA-CE49E52FAAF0}" sibTransId="{C905048B-128E-4A09-9E16-019B5FB8ABE0}"/>
    <dgm:cxn modelId="{85292320-EDDA-4CA3-B18D-5F3CCE969E70}" type="presOf" srcId="{2721D556-9B48-46D5-94E9-7189CBDFCF4C}" destId="{E9C22DAC-1D47-49F1-B2FD-D002E6914887}" srcOrd="0" destOrd="0" presId="urn:microsoft.com/office/officeart/2005/8/layout/process3"/>
    <dgm:cxn modelId="{7E117120-4F5D-448B-AA0F-757FD30273D8}" srcId="{55764B81-6046-4D02-AC51-8ECA0F1D31F7}" destId="{C793ACC0-58EE-46BC-9064-02B10B492613}" srcOrd="9" destOrd="0" parTransId="{70F4B8D1-C26F-4E2E-8A88-DAAE70A9ED8D}" sibTransId="{2D2DF20D-990A-408C-AB37-45529DB9C501}"/>
    <dgm:cxn modelId="{50497320-3FC9-4EC9-BE88-ED4669393DAA}" srcId="{E5D12FD8-922D-435A-94F0-8C7C5061233A}" destId="{F83B36CC-D901-43C2-9297-ECC060EA11DD}" srcOrd="7" destOrd="0" parTransId="{3713EE1C-454F-4F1F-9628-3988C361A5FD}" sibTransId="{07CED12A-F355-44A6-B696-6359F34EABC0}"/>
    <dgm:cxn modelId="{8004E922-0403-457E-A5CC-2B3EFBEAC77C}" type="presOf" srcId="{4ECC47CC-BA26-4569-97A4-CCD238267220}" destId="{CB04E9D3-7506-4FF5-8AEE-1BF2A8FC60DA}" srcOrd="0" destOrd="9" presId="urn:microsoft.com/office/officeart/2005/8/layout/process3"/>
    <dgm:cxn modelId="{56943823-C4D8-47DA-874F-815231E9C4B7}" type="presOf" srcId="{55764B81-6046-4D02-AC51-8ECA0F1D31F7}" destId="{001FC230-6BD4-4F1E-B118-07B929D91DFB}" srcOrd="0" destOrd="0" presId="urn:microsoft.com/office/officeart/2005/8/layout/process3"/>
    <dgm:cxn modelId="{EB7B3E2A-44FD-4911-97C4-2C18B006D127}" srcId="{E5D12FD8-922D-435A-94F0-8C7C5061233A}" destId="{9DB456AE-B478-4293-B6BA-C5C4E3F818FE}" srcOrd="2" destOrd="0" parTransId="{490244FF-F9F3-4F87-A229-927CD9695D9F}" sibTransId="{3E87EC0A-2E1E-41F6-A920-E12E9BDD18DD}"/>
    <dgm:cxn modelId="{A624B038-0AC9-4DDF-8C05-75E68EA7F527}" srcId="{A63346BE-5B79-4806-AD92-9735AB306B88}" destId="{41A1D47F-7B5F-4E7D-8ED2-95F1C3696A24}" srcOrd="6" destOrd="0" parTransId="{BE4A9D71-2149-454E-97F3-338DDDC333C5}" sibTransId="{576914AF-83E3-44CB-8D82-68DB06A8C3B0}"/>
    <dgm:cxn modelId="{4F211D3B-8B36-45CC-B506-8D23E26FCF35}" srcId="{E5D12FD8-922D-435A-94F0-8C7C5061233A}" destId="{500FE250-72CA-4502-9F6E-3BC885E58C78}" srcOrd="6" destOrd="0" parTransId="{1BEEE84B-0EC7-414E-9813-A374BF5A426E}" sibTransId="{853A705B-ACCD-44B1-AC32-C9367FEF9A35}"/>
    <dgm:cxn modelId="{126E893D-0000-48F8-AE12-BB397C4C8C7D}" type="presOf" srcId="{8D711BA4-C08E-459C-A7B6-0F20A01CB4F9}" destId="{0E4CA1A3-5CC5-42C7-A68D-57CCFA5A6821}" srcOrd="1" destOrd="0" presId="urn:microsoft.com/office/officeart/2005/8/layout/process3"/>
    <dgm:cxn modelId="{4E9D363E-F07F-4E60-BDB8-DD328C97F0CB}" srcId="{E5D12FD8-922D-435A-94F0-8C7C5061233A}" destId="{4ECC47CC-BA26-4569-97A4-CCD238267220}" srcOrd="9" destOrd="0" parTransId="{B501A356-2CD9-47C9-82CC-7443CCDEA589}" sibTransId="{9742DB07-5113-4647-93CB-E876E8268F28}"/>
    <dgm:cxn modelId="{2935D85E-677C-4D7A-B85B-03DC390A999E}" srcId="{E5D12FD8-922D-435A-94F0-8C7C5061233A}" destId="{65C47E10-449A-4471-912E-BB8D1CACEA99}" srcOrd="4" destOrd="0" parTransId="{33C12268-D7E1-41CD-97A0-F3DA38DC577A}" sibTransId="{DBBC83B8-4D6C-4E7D-A4FF-6C4E68A2C48E}"/>
    <dgm:cxn modelId="{024E7E41-6FF1-4DED-9394-F59F16DB3DF7}" srcId="{A63346BE-5B79-4806-AD92-9735AB306B88}" destId="{31444169-B547-43F0-8213-3923D374B302}" srcOrd="4" destOrd="0" parTransId="{B0B416D6-15C1-473B-A0A9-CC7810C3BDE3}" sibTransId="{54F0B6B2-0968-45AF-99D0-81E98C660DDD}"/>
    <dgm:cxn modelId="{A1911742-43BC-49C2-B87A-8C4954672600}" srcId="{E5D12FD8-922D-435A-94F0-8C7C5061233A}" destId="{04DCAE0B-DB0F-47DC-A662-2E35AB3DADB0}" srcOrd="3" destOrd="0" parTransId="{54658BD3-F82B-4810-ACB2-B552060ADC6F}" sibTransId="{51FF3CAF-E340-426D-9350-84EE6C2E3310}"/>
    <dgm:cxn modelId="{32111862-80D7-4AB6-A9E8-9AA7D7754691}" type="presOf" srcId="{A7CF6C3B-743B-43D6-8E02-F81A2BC9141D}" destId="{E9C22DAC-1D47-49F1-B2FD-D002E6914887}" srcOrd="0" destOrd="10" presId="urn:microsoft.com/office/officeart/2005/8/layout/process3"/>
    <dgm:cxn modelId="{50672A62-822B-4894-B7E8-AD25D27C0578}" srcId="{55764B81-6046-4D02-AC51-8ECA0F1D31F7}" destId="{1E8E6A9B-B58C-4187-83CF-5C15EBE49A87}" srcOrd="12" destOrd="0" parTransId="{DEDF563A-E592-4F5C-AC1B-9144BC027985}" sibTransId="{7ECFBA7B-A463-4B29-AE4F-0361D28CC393}"/>
    <dgm:cxn modelId="{81219444-1947-4FA9-AB61-E9576AC556AF}" srcId="{55764B81-6046-4D02-AC51-8ECA0F1D31F7}" destId="{4BB5E40E-F077-4F24-A748-3874714B4BDC}" srcOrd="5" destOrd="0" parTransId="{5553D576-6772-4E7B-8D21-BF991A067A40}" sibTransId="{F3B5ABD2-4574-4026-9DB4-F5AF7A03EBC6}"/>
    <dgm:cxn modelId="{03631C65-B1CF-46D4-8DF0-2C90B3D5E162}" srcId="{A63346BE-5B79-4806-AD92-9735AB306B88}" destId="{69C9FA93-5130-4140-BFDE-364EC9E2FE2E}" srcOrd="5" destOrd="0" parTransId="{8B441615-A8ED-48B1-B195-C063125B2650}" sibTransId="{622056CA-38D1-40F6-9AC1-59C795BEB592}"/>
    <dgm:cxn modelId="{C7292946-6F8A-4BFB-83D5-D6AA46CCB262}" type="presOf" srcId="{55764B81-6046-4D02-AC51-8ECA0F1D31F7}" destId="{86B0451F-FCAB-4CB5-9730-9F9E3763B5D2}" srcOrd="1" destOrd="0" presId="urn:microsoft.com/office/officeart/2005/8/layout/process3"/>
    <dgm:cxn modelId="{58E0C366-3923-4187-BDFE-0C6D1ED63151}" srcId="{E5D12FD8-922D-435A-94F0-8C7C5061233A}" destId="{096F667B-8816-41A7-825B-D3CA5A5A432D}" srcOrd="10" destOrd="0" parTransId="{CB2E65ED-E0E5-425F-B35B-97803AE5AC45}" sibTransId="{9717DE4B-FC53-4BDD-A383-D032563DE1B4}"/>
    <dgm:cxn modelId="{D0570667-82AF-4BAC-A6AA-ED80E2A4491B}" srcId="{55764B81-6046-4D02-AC51-8ECA0F1D31F7}" destId="{A56D8DAD-0CB6-4231-93A0-399E02B1218F}" srcOrd="7" destOrd="0" parTransId="{FD93245E-6D62-4BC9-B478-A8EECA32E41C}" sibTransId="{479631CA-F990-495D-96B3-571F41EA11F6}"/>
    <dgm:cxn modelId="{B970224C-1EB6-47FB-BB7C-0BFA831DF330}" type="presOf" srcId="{11BA04B0-D4F4-404E-85E8-84F03B9981A3}" destId="{E9C22DAC-1D47-49F1-B2FD-D002E6914887}" srcOrd="0" destOrd="9" presId="urn:microsoft.com/office/officeart/2005/8/layout/process3"/>
    <dgm:cxn modelId="{0BCA606C-A9BF-478E-A1FC-1CE737460B60}" srcId="{55764B81-6046-4D02-AC51-8ECA0F1D31F7}" destId="{BA068C7D-1766-462B-AD9A-AFD1CE73AEC8}" srcOrd="10" destOrd="0" parTransId="{4B9ADCEE-0909-4065-8409-9C8DD648EF1F}" sibTransId="{B5350B81-E6A7-4682-B94F-7F78D042122D}"/>
    <dgm:cxn modelId="{7056EA6C-5C01-4C7E-A040-40C117ACE4BF}" srcId="{E5D12FD8-922D-435A-94F0-8C7C5061233A}" destId="{8CF7C334-F5CA-4BD1-9065-92134C70E020}" srcOrd="0" destOrd="0" parTransId="{012F30DC-3D91-436D-B403-732D4D11E2FC}" sibTransId="{634184BA-03C2-4FF3-96C6-6CF886A47C1E}"/>
    <dgm:cxn modelId="{C50C754E-7444-45E6-A914-841E75EB64F4}" srcId="{A63346BE-5B79-4806-AD92-9735AB306B88}" destId="{B81A6ADF-C308-42F5-BB80-31667AADAE07}" srcOrd="7" destOrd="0" parTransId="{AB112142-0CA9-42E2-AD2F-D9424E0F1AEF}" sibTransId="{AF0C7EEA-109F-4C86-AF1E-25E13416C890}"/>
    <dgm:cxn modelId="{F2B2EB71-889E-471F-9753-48068BE5F47F}" srcId="{55764B81-6046-4D02-AC51-8ECA0F1D31F7}" destId="{23521A03-898E-492E-84DE-FE43D300A129}" srcOrd="2" destOrd="0" parTransId="{AB5DAD2C-71EB-46C9-99BE-AD4206368C2F}" sibTransId="{B40C4279-1E08-48D0-A67B-8A32F10EEACF}"/>
    <dgm:cxn modelId="{C605D672-B3BF-470A-8CC4-1B113FB41C80}" type="presOf" srcId="{DDE4140B-A1D5-4110-BA9B-63BC7EE8AE35}" destId="{CB04E9D3-7506-4FF5-8AEE-1BF2A8FC60DA}" srcOrd="0" destOrd="8" presId="urn:microsoft.com/office/officeart/2005/8/layout/process3"/>
    <dgm:cxn modelId="{25E87D75-665F-4DFD-A22F-7B06200C8327}" type="presOf" srcId="{A63346BE-5B79-4806-AD92-9735AB306B88}" destId="{DBBAA8EA-91B5-4A86-8B76-C567505AEC78}" srcOrd="1" destOrd="0" presId="urn:microsoft.com/office/officeart/2005/8/layout/process3"/>
    <dgm:cxn modelId="{C61B2856-A71A-40CA-937F-1C12E020E3E0}" type="presOf" srcId="{993C16BE-3F51-4F27-8C71-91543D390F09}" destId="{0F8D3D22-812C-4E53-98F5-18E11D0411CB}" srcOrd="0" destOrd="3" presId="urn:microsoft.com/office/officeart/2005/8/layout/process3"/>
    <dgm:cxn modelId="{713D4777-E1C0-4DCE-8D6D-8FABC22D62F6}" type="presOf" srcId="{F83B36CC-D901-43C2-9297-ECC060EA11DD}" destId="{CB04E9D3-7506-4FF5-8AEE-1BF2A8FC60DA}" srcOrd="0" destOrd="7" presId="urn:microsoft.com/office/officeart/2005/8/layout/process3"/>
    <dgm:cxn modelId="{F57A947A-6D52-4C64-9D96-747721E94BBE}" type="presOf" srcId="{B81A6ADF-C308-42F5-BB80-31667AADAE07}" destId="{E9C22DAC-1D47-49F1-B2FD-D002E6914887}" srcOrd="0" destOrd="7" presId="urn:microsoft.com/office/officeart/2005/8/layout/process3"/>
    <dgm:cxn modelId="{356B1E7B-F60D-4AED-BAE7-5E56C4249F98}" srcId="{A63346BE-5B79-4806-AD92-9735AB306B88}" destId="{E405BB25-7338-4EA1-8424-E5C81B6C0426}" srcOrd="3" destOrd="0" parTransId="{9E44316D-77E0-4362-991F-F0DEF16717B0}" sibTransId="{E6C4342B-DC7B-466F-AAD5-3869184974D2}"/>
    <dgm:cxn modelId="{976BDA7D-C6C2-4D44-9E02-C01AF5DE99B2}" srcId="{E5D12FD8-922D-435A-94F0-8C7C5061233A}" destId="{B8E74E84-940D-46A5-8780-543B292F68E8}" srcOrd="5" destOrd="0" parTransId="{C9D1FF06-46D0-4871-B05F-2292B706D12A}" sibTransId="{5E72A8DF-234E-4393-ABBB-DBF8A571A98F}"/>
    <dgm:cxn modelId="{B58C977E-1F87-492B-A61D-56D57005789B}" srcId="{55764B81-6046-4D02-AC51-8ECA0F1D31F7}" destId="{ED958D97-C3E7-4055-A52E-44E5F2FD8BB1}" srcOrd="11" destOrd="0" parTransId="{F483B9B0-6E6E-485F-9A08-629F4C7FE017}" sibTransId="{84FDE5C2-4949-47CE-929D-60279F117580}"/>
    <dgm:cxn modelId="{08179B7E-39FB-40D9-A88E-7536EF48E986}" type="presOf" srcId="{E4F56D40-AB5F-461B-898E-34B0F4E7EE25}" destId="{E9C22DAC-1D47-49F1-B2FD-D002E6914887}" srcOrd="0" destOrd="8" presId="urn:microsoft.com/office/officeart/2005/8/layout/process3"/>
    <dgm:cxn modelId="{8EA30A82-E71C-4CBD-ACA7-BD1AAD8C99C4}" type="presOf" srcId="{31444169-B547-43F0-8213-3923D374B302}" destId="{E9C22DAC-1D47-49F1-B2FD-D002E6914887}" srcOrd="0" destOrd="4" presId="urn:microsoft.com/office/officeart/2005/8/layout/process3"/>
    <dgm:cxn modelId="{377B2183-7C10-41F9-BB19-43E3E449C7B2}" type="presOf" srcId="{4F4D7A16-F8D8-4CE7-A423-613C3B929AB9}" destId="{0F8D3D22-812C-4E53-98F5-18E11D0411CB}" srcOrd="0" destOrd="8" presId="urn:microsoft.com/office/officeart/2005/8/layout/process3"/>
    <dgm:cxn modelId="{C4110284-D7B3-49E4-944E-2D6AF9D0E12F}" type="presOf" srcId="{ED958D97-C3E7-4055-A52E-44E5F2FD8BB1}" destId="{0F8D3D22-812C-4E53-98F5-18E11D0411CB}" srcOrd="0" destOrd="11" presId="urn:microsoft.com/office/officeart/2005/8/layout/process3"/>
    <dgm:cxn modelId="{ADE74B84-A3E6-49CC-8EA8-93FBF843A259}" type="presOf" srcId="{8D711BA4-C08E-459C-A7B6-0F20A01CB4F9}" destId="{6366E1FB-9EA6-424B-9F65-3394891AD23B}" srcOrd="0" destOrd="0" presId="urn:microsoft.com/office/officeart/2005/8/layout/process3"/>
    <dgm:cxn modelId="{88703F86-CD8E-43CC-988B-A0AD956E4E30}" srcId="{282BC67A-9E44-4873-B070-E9CEEC94E29C}" destId="{A63346BE-5B79-4806-AD92-9735AB306B88}" srcOrd="1" destOrd="0" parTransId="{1BE2B349-BE59-4F39-A528-F52EFFBCAEBE}" sibTransId="{8D711BA4-C08E-459C-A7B6-0F20A01CB4F9}"/>
    <dgm:cxn modelId="{0FDFC586-90EE-4700-B257-2EDD36EE73DA}" srcId="{55764B81-6046-4D02-AC51-8ECA0F1D31F7}" destId="{993C16BE-3F51-4F27-8C71-91543D390F09}" srcOrd="3" destOrd="0" parTransId="{D6A030FA-F88D-47DF-BB97-123560DE70C5}" sibTransId="{51C65B46-E9A9-4581-85AC-7DEAA15B492D}"/>
    <dgm:cxn modelId="{39879D88-BA18-474A-98B5-1F1191BE0267}" type="presOf" srcId="{65C47E10-449A-4471-912E-BB8D1CACEA99}" destId="{CB04E9D3-7506-4FF5-8AEE-1BF2A8FC60DA}" srcOrd="0" destOrd="4" presId="urn:microsoft.com/office/officeart/2005/8/layout/process3"/>
    <dgm:cxn modelId="{0200C48A-DCE9-41C1-9200-B7A61F822E47}" srcId="{55764B81-6046-4D02-AC51-8ECA0F1D31F7}" destId="{43E49194-5857-475A-9BF4-AB9863FB337A}" srcOrd="1" destOrd="0" parTransId="{25CD3275-1352-4294-9673-8B7D6BAC3762}" sibTransId="{FF3B3DCA-5C03-4343-A787-D839E2B3550C}"/>
    <dgm:cxn modelId="{01213F8B-3ACE-4061-81EE-0CFFA2855229}" type="presOf" srcId="{500FE250-72CA-4502-9F6E-3BC885E58C78}" destId="{CB04E9D3-7506-4FF5-8AEE-1BF2A8FC60DA}" srcOrd="0" destOrd="6" presId="urn:microsoft.com/office/officeart/2005/8/layout/process3"/>
    <dgm:cxn modelId="{A2F94191-287B-4B8A-907E-51BF1C059E64}" type="presOf" srcId="{94BDB524-9C98-40AF-97D2-A6F48151B50D}" destId="{0F8D3D22-812C-4E53-98F5-18E11D0411CB}" srcOrd="0" destOrd="4" presId="urn:microsoft.com/office/officeart/2005/8/layout/process3"/>
    <dgm:cxn modelId="{2D814A93-4D2C-43C0-8096-50C9BE447682}" type="presOf" srcId="{B8E74E84-940D-46A5-8780-543B292F68E8}" destId="{CB04E9D3-7506-4FF5-8AEE-1BF2A8FC60DA}" srcOrd="0" destOrd="5" presId="urn:microsoft.com/office/officeart/2005/8/layout/process3"/>
    <dgm:cxn modelId="{75FCF29A-C868-4A2A-9685-5A52EB826AFC}" type="presOf" srcId="{69C9FA93-5130-4140-BFDE-364EC9E2FE2E}" destId="{E9C22DAC-1D47-49F1-B2FD-D002E6914887}" srcOrd="0" destOrd="5" presId="urn:microsoft.com/office/officeart/2005/8/layout/process3"/>
    <dgm:cxn modelId="{D204C99E-C4C9-49C2-B53A-4D063C3A504A}" type="presOf" srcId="{41A1D47F-7B5F-4E7D-8ED2-95F1C3696A24}" destId="{E9C22DAC-1D47-49F1-B2FD-D002E6914887}" srcOrd="0" destOrd="6" presId="urn:microsoft.com/office/officeart/2005/8/layout/process3"/>
    <dgm:cxn modelId="{0173AF9F-EB7E-42B6-B7F9-99A67319E28A}" srcId="{E5D12FD8-922D-435A-94F0-8C7C5061233A}" destId="{DDE4140B-A1D5-4110-BA9B-63BC7EE8AE35}" srcOrd="8" destOrd="0" parTransId="{120B127A-23CB-43FC-88F6-FF06B012A9EE}" sibTransId="{D481D128-3D70-4121-B8F3-94992182F665}"/>
    <dgm:cxn modelId="{CBC747A1-F8B7-4AED-A79B-17D513A7E037}" type="presOf" srcId="{BA068C7D-1766-462B-AD9A-AFD1CE73AEC8}" destId="{0F8D3D22-812C-4E53-98F5-18E11D0411CB}" srcOrd="0" destOrd="10" presId="urn:microsoft.com/office/officeart/2005/8/layout/process3"/>
    <dgm:cxn modelId="{5D141FA4-EB30-42A4-95C6-6C6F89E44318}" type="presOf" srcId="{C793ACC0-58EE-46BC-9064-02B10B492613}" destId="{0F8D3D22-812C-4E53-98F5-18E11D0411CB}" srcOrd="0" destOrd="9" presId="urn:microsoft.com/office/officeart/2005/8/layout/process3"/>
    <dgm:cxn modelId="{9F44DDAB-9AD6-4B65-80AC-32336EB94524}" type="presOf" srcId="{43E49194-5857-475A-9BF4-AB9863FB337A}" destId="{0F8D3D22-812C-4E53-98F5-18E11D0411CB}" srcOrd="0" destOrd="1" presId="urn:microsoft.com/office/officeart/2005/8/layout/process3"/>
    <dgm:cxn modelId="{A25651AC-2D25-4D64-924A-EE9293020828}" type="presOf" srcId="{3904FB4A-3571-46F1-BE53-01F155D88928}" destId="{4A44841D-8B05-4001-B32B-1D28F9269AB5}" srcOrd="0" destOrd="0" presId="urn:microsoft.com/office/officeart/2005/8/layout/process3"/>
    <dgm:cxn modelId="{2A6553AD-6034-48E0-BD49-69FC4D05CF62}" srcId="{55764B81-6046-4D02-AC51-8ECA0F1D31F7}" destId="{2AF1FE99-5E38-42E9-A367-6EBE23C359CD}" srcOrd="6" destOrd="0" parTransId="{8C1532B3-EFE5-4F64-BC46-D730208EEC2C}" sibTransId="{6D076449-0331-46FD-AB96-6C94BD975DAE}"/>
    <dgm:cxn modelId="{DF02E8B8-8F72-4105-A86B-4B12C366D43F}" type="presOf" srcId="{096F667B-8816-41A7-825B-D3CA5A5A432D}" destId="{CB04E9D3-7506-4FF5-8AEE-1BF2A8FC60DA}" srcOrd="0" destOrd="10" presId="urn:microsoft.com/office/officeart/2005/8/layout/process3"/>
    <dgm:cxn modelId="{315D8FB9-F831-462D-A2E9-BBE396B1DEA9}" srcId="{A63346BE-5B79-4806-AD92-9735AB306B88}" destId="{FEB0D2CE-1DF4-4AED-BDB4-C9A3A815A814}" srcOrd="1" destOrd="0" parTransId="{595A65BF-902C-4ACA-AF53-F67F6279AC3C}" sibTransId="{9F7B83FA-47C6-4654-9C3D-4891F5A84012}"/>
    <dgm:cxn modelId="{20CCEDBB-AC8D-4D5D-B2DF-24ACB6E6A9E8}" srcId="{A63346BE-5B79-4806-AD92-9735AB306B88}" destId="{2721D556-9B48-46D5-94E9-7189CBDFCF4C}" srcOrd="0" destOrd="0" parTransId="{B2C117BD-5FB5-4502-9438-5D546E07F0AB}" sibTransId="{170B3E28-08A9-4F1E-A482-20623846DCD0}"/>
    <dgm:cxn modelId="{2DB75EBD-E385-42FF-A978-99EAC931DE28}" type="presOf" srcId="{A63346BE-5B79-4806-AD92-9735AB306B88}" destId="{58572002-5BD6-436D-B720-EC360164EFE9}" srcOrd="0" destOrd="0" presId="urn:microsoft.com/office/officeart/2005/8/layout/process3"/>
    <dgm:cxn modelId="{64C754BD-0634-4A2C-9828-7B36FA7CF404}" srcId="{55764B81-6046-4D02-AC51-8ECA0F1D31F7}" destId="{36D31242-2539-4623-9E26-FB078EAC1B7F}" srcOrd="0" destOrd="0" parTransId="{0B05EADE-69BB-4D38-A500-F0A4698DB122}" sibTransId="{03DA9FDE-6AB9-4BB8-BB7B-1BF9E22D7913}"/>
    <dgm:cxn modelId="{A8F608C2-6C0C-4B59-9C92-85187D4AF5C3}" type="presOf" srcId="{E5D12FD8-922D-435A-94F0-8C7C5061233A}" destId="{3EE952EC-45FF-437E-8C3D-5B4C04D0253F}" srcOrd="0" destOrd="0" presId="urn:microsoft.com/office/officeart/2005/8/layout/process3"/>
    <dgm:cxn modelId="{D923D2C6-496F-40C9-B198-880EBAA938D7}" type="presOf" srcId="{3904FB4A-3571-46F1-BE53-01F155D88928}" destId="{D7822EEB-1D1C-4391-B728-B7785AEB7A51}" srcOrd="1" destOrd="0" presId="urn:microsoft.com/office/officeart/2005/8/layout/process3"/>
    <dgm:cxn modelId="{3F3ECECB-CFC0-4F14-BC5C-A06CAAE71E4B}" type="presOf" srcId="{1E8E6A9B-B58C-4187-83CF-5C15EBE49A87}" destId="{0F8D3D22-812C-4E53-98F5-18E11D0411CB}" srcOrd="0" destOrd="12" presId="urn:microsoft.com/office/officeart/2005/8/layout/process3"/>
    <dgm:cxn modelId="{E57CE3CF-DC77-4776-94CF-BA2F883D9F01}" srcId="{E5D12FD8-922D-435A-94F0-8C7C5061233A}" destId="{766C6341-E925-42DE-80AF-E53BE2F22674}" srcOrd="1" destOrd="0" parTransId="{9659D97C-FECD-45EE-9C2B-726A55E92491}" sibTransId="{FCC6E427-729B-4918-84F7-849685620C5E}"/>
    <dgm:cxn modelId="{AC6609D8-BC0C-46E8-85A8-C761CF6776E0}" type="presOf" srcId="{E405BB25-7338-4EA1-8424-E5C81B6C0426}" destId="{E9C22DAC-1D47-49F1-B2FD-D002E6914887}" srcOrd="0" destOrd="3" presId="urn:microsoft.com/office/officeart/2005/8/layout/process3"/>
    <dgm:cxn modelId="{7E87DCDB-5DE6-49EB-BDED-9A5CF8A39605}" type="presOf" srcId="{E5D12FD8-922D-435A-94F0-8C7C5061233A}" destId="{1B9AAD0E-F597-4556-9CDE-FDB22F3A1BB5}" srcOrd="1" destOrd="0" presId="urn:microsoft.com/office/officeart/2005/8/layout/process3"/>
    <dgm:cxn modelId="{997F7BE1-FDED-4F1B-808B-900D4158FCFC}" type="presOf" srcId="{C62C816A-E52F-4FEC-A357-F83F3CD67078}" destId="{E9C22DAC-1D47-49F1-B2FD-D002E6914887}" srcOrd="0" destOrd="2" presId="urn:microsoft.com/office/officeart/2005/8/layout/process3"/>
    <dgm:cxn modelId="{2A97D2E2-4F64-42BC-A386-8CE31A527CC5}" type="presOf" srcId="{04DCAE0B-DB0F-47DC-A662-2E35AB3DADB0}" destId="{CB04E9D3-7506-4FF5-8AEE-1BF2A8FC60DA}" srcOrd="0" destOrd="3" presId="urn:microsoft.com/office/officeart/2005/8/layout/process3"/>
    <dgm:cxn modelId="{16FAE1E2-469D-4BBE-BB4B-D8D0EA86F280}" srcId="{A63346BE-5B79-4806-AD92-9735AB306B88}" destId="{E4F56D40-AB5F-461B-898E-34B0F4E7EE25}" srcOrd="8" destOrd="0" parTransId="{92F2B4FC-319F-4AAF-AB11-4723B6AB3DF9}" sibTransId="{786E3615-32D5-4287-93FC-95A5940110BE}"/>
    <dgm:cxn modelId="{C4D766E3-C7DF-4476-8858-5EBE06446B1C}" srcId="{A63346BE-5B79-4806-AD92-9735AB306B88}" destId="{A7CF6C3B-743B-43D6-8E02-F81A2BC9141D}" srcOrd="10" destOrd="0" parTransId="{A0003DDD-9AFA-49BB-9DBE-05D21C0319A9}" sibTransId="{323FCB5D-324B-478B-ACB9-6E08B4608CF5}"/>
    <dgm:cxn modelId="{3AAF80E8-0FF0-44F4-9377-5A73B6DA8BF9}" type="presOf" srcId="{A56D8DAD-0CB6-4231-93A0-399E02B1218F}" destId="{0F8D3D22-812C-4E53-98F5-18E11D0411CB}" srcOrd="0" destOrd="7" presId="urn:microsoft.com/office/officeart/2005/8/layout/process3"/>
    <dgm:cxn modelId="{9EBC32EE-AA9A-4CC3-BE0E-B57F0B0E39C0}" srcId="{A63346BE-5B79-4806-AD92-9735AB306B88}" destId="{C62C816A-E52F-4FEC-A357-F83F3CD67078}" srcOrd="2" destOrd="0" parTransId="{AC7FEF0C-47F6-4B2D-8140-82C803506A0C}" sibTransId="{0F72484A-B1C5-49A9-B7A6-7B44C1F256AD}"/>
    <dgm:cxn modelId="{B55566F3-BFC4-4119-B3D5-AC6650EA2DE1}" srcId="{A63346BE-5B79-4806-AD92-9735AB306B88}" destId="{11BA04B0-D4F4-404E-85E8-84F03B9981A3}" srcOrd="9" destOrd="0" parTransId="{5A6EF684-3187-4516-9349-B56EAE68EAC9}" sibTransId="{D93FA4BE-BB9C-4E0B-AA96-D29396EC2B82}"/>
    <dgm:cxn modelId="{332238F8-BF9E-4920-B577-05AC9D2A3D63}" type="presOf" srcId="{4BB5E40E-F077-4F24-A748-3874714B4BDC}" destId="{0F8D3D22-812C-4E53-98F5-18E11D0411CB}" srcOrd="0" destOrd="5" presId="urn:microsoft.com/office/officeart/2005/8/layout/process3"/>
    <dgm:cxn modelId="{B833E7F8-655C-4292-BCF1-81BDF20284B1}" srcId="{282BC67A-9E44-4873-B070-E9CEEC94E29C}" destId="{55764B81-6046-4D02-AC51-8ECA0F1D31F7}" srcOrd="2" destOrd="0" parTransId="{08F2D2F2-C6DA-4426-96CA-ED31F42EC0AF}" sibTransId="{B7A37C2B-2DDC-4069-A7B3-8CFED35E7990}"/>
    <dgm:cxn modelId="{366AAFFC-FCD5-494C-9725-BDE1D8527A14}" type="presOf" srcId="{9DB456AE-B478-4293-B6BA-C5C4E3F818FE}" destId="{CB04E9D3-7506-4FF5-8AEE-1BF2A8FC60DA}" srcOrd="0" destOrd="2" presId="urn:microsoft.com/office/officeart/2005/8/layout/process3"/>
    <dgm:cxn modelId="{32A829FD-9235-4F6E-94C7-148D5D29A16F}" type="presOf" srcId="{766C6341-E925-42DE-80AF-E53BE2F22674}" destId="{CB04E9D3-7506-4FF5-8AEE-1BF2A8FC60DA}" srcOrd="0" destOrd="1" presId="urn:microsoft.com/office/officeart/2005/8/layout/process3"/>
    <dgm:cxn modelId="{955D003A-CC83-4F4E-A709-3CD7EF6446A4}" type="presParOf" srcId="{4CC614A2-F825-41F6-85BC-685EA2EE8787}" destId="{9F963388-FC01-4070-BCAD-D77F6EB479BB}" srcOrd="0" destOrd="0" presId="urn:microsoft.com/office/officeart/2005/8/layout/process3"/>
    <dgm:cxn modelId="{26E33557-DC92-4126-AE7B-0FC5046B1343}" type="presParOf" srcId="{9F963388-FC01-4070-BCAD-D77F6EB479BB}" destId="{3EE952EC-45FF-437E-8C3D-5B4C04D0253F}" srcOrd="0" destOrd="0" presId="urn:microsoft.com/office/officeart/2005/8/layout/process3"/>
    <dgm:cxn modelId="{571A3DE7-AEA0-42AB-81F8-797E13AA901B}" type="presParOf" srcId="{9F963388-FC01-4070-BCAD-D77F6EB479BB}" destId="{1B9AAD0E-F597-4556-9CDE-FDB22F3A1BB5}" srcOrd="1" destOrd="0" presId="urn:microsoft.com/office/officeart/2005/8/layout/process3"/>
    <dgm:cxn modelId="{80FCB715-434A-4529-8BC4-1D874924A1ED}" type="presParOf" srcId="{9F963388-FC01-4070-BCAD-D77F6EB479BB}" destId="{CB04E9D3-7506-4FF5-8AEE-1BF2A8FC60DA}" srcOrd="2" destOrd="0" presId="urn:microsoft.com/office/officeart/2005/8/layout/process3"/>
    <dgm:cxn modelId="{93DA17E7-F564-4C6E-8101-5FC7A25D3009}" type="presParOf" srcId="{4CC614A2-F825-41F6-85BC-685EA2EE8787}" destId="{4A44841D-8B05-4001-B32B-1D28F9269AB5}" srcOrd="1" destOrd="0" presId="urn:microsoft.com/office/officeart/2005/8/layout/process3"/>
    <dgm:cxn modelId="{0BE81B6C-737A-4863-BAB8-D5D1B544BAB1}" type="presParOf" srcId="{4A44841D-8B05-4001-B32B-1D28F9269AB5}" destId="{D7822EEB-1D1C-4391-B728-B7785AEB7A51}" srcOrd="0" destOrd="0" presId="urn:microsoft.com/office/officeart/2005/8/layout/process3"/>
    <dgm:cxn modelId="{E90BE7D3-56D0-4FE5-B1DD-B8158E9D0C67}" type="presParOf" srcId="{4CC614A2-F825-41F6-85BC-685EA2EE8787}" destId="{2E2B7FF8-C68E-45C6-84CD-81EA13E228BC}" srcOrd="2" destOrd="0" presId="urn:microsoft.com/office/officeart/2005/8/layout/process3"/>
    <dgm:cxn modelId="{7A3FC6D3-2B0F-4AEF-90CC-296F6B57EAB4}" type="presParOf" srcId="{2E2B7FF8-C68E-45C6-84CD-81EA13E228BC}" destId="{58572002-5BD6-436D-B720-EC360164EFE9}" srcOrd="0" destOrd="0" presId="urn:microsoft.com/office/officeart/2005/8/layout/process3"/>
    <dgm:cxn modelId="{880DBFAE-4B2B-4095-818E-0CFD50249B0A}" type="presParOf" srcId="{2E2B7FF8-C68E-45C6-84CD-81EA13E228BC}" destId="{DBBAA8EA-91B5-4A86-8B76-C567505AEC78}" srcOrd="1" destOrd="0" presId="urn:microsoft.com/office/officeart/2005/8/layout/process3"/>
    <dgm:cxn modelId="{419027C5-C8DF-44AD-9BA6-5275A3307B68}" type="presParOf" srcId="{2E2B7FF8-C68E-45C6-84CD-81EA13E228BC}" destId="{E9C22DAC-1D47-49F1-B2FD-D002E6914887}" srcOrd="2" destOrd="0" presId="urn:microsoft.com/office/officeart/2005/8/layout/process3"/>
    <dgm:cxn modelId="{2B0EEBFB-9563-4C6D-99D2-9B35EBF59B96}" type="presParOf" srcId="{4CC614A2-F825-41F6-85BC-685EA2EE8787}" destId="{6366E1FB-9EA6-424B-9F65-3394891AD23B}" srcOrd="3" destOrd="0" presId="urn:microsoft.com/office/officeart/2005/8/layout/process3"/>
    <dgm:cxn modelId="{5EEDD485-C6DF-4020-BA7E-81745411F63E}" type="presParOf" srcId="{6366E1FB-9EA6-424B-9F65-3394891AD23B}" destId="{0E4CA1A3-5CC5-42C7-A68D-57CCFA5A6821}" srcOrd="0" destOrd="0" presId="urn:microsoft.com/office/officeart/2005/8/layout/process3"/>
    <dgm:cxn modelId="{F8F096B3-553F-4671-8DE1-E45919F7EAED}" type="presParOf" srcId="{4CC614A2-F825-41F6-85BC-685EA2EE8787}" destId="{76087205-B2E2-4260-918D-777AE4D8B7D7}" srcOrd="4" destOrd="0" presId="urn:microsoft.com/office/officeart/2005/8/layout/process3"/>
    <dgm:cxn modelId="{6121BA66-971B-4B1F-BEF7-2D3827DC6C9A}" type="presParOf" srcId="{76087205-B2E2-4260-918D-777AE4D8B7D7}" destId="{001FC230-6BD4-4F1E-B118-07B929D91DFB}" srcOrd="0" destOrd="0" presId="urn:microsoft.com/office/officeart/2005/8/layout/process3"/>
    <dgm:cxn modelId="{92186329-CFBF-4BA9-8CD0-B0AAE965DD69}" type="presParOf" srcId="{76087205-B2E2-4260-918D-777AE4D8B7D7}" destId="{86B0451F-FCAB-4CB5-9730-9F9E3763B5D2}" srcOrd="1" destOrd="0" presId="urn:microsoft.com/office/officeart/2005/8/layout/process3"/>
    <dgm:cxn modelId="{0B5AE990-111E-41DA-A2EE-4BE6262D46C7}" type="presParOf" srcId="{76087205-B2E2-4260-918D-777AE4D8B7D7}" destId="{0F8D3D22-812C-4E53-98F5-18E11D0411CB}" srcOrd="2" destOrd="0" presId="urn:microsoft.com/office/officeart/2005/8/layout/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9AAD0E-F597-4556-9CDE-FDB22F3A1BB5}">
      <dsp:nvSpPr>
        <dsp:cNvPr id="0" name=""/>
        <dsp:cNvSpPr/>
      </dsp:nvSpPr>
      <dsp:spPr>
        <a:xfrm>
          <a:off x="719" y="215748"/>
          <a:ext cx="2868237" cy="1225563"/>
        </a:xfrm>
        <a:prstGeom prst="roundRect">
          <a:avLst>
            <a:gd name="adj" fmla="val 10000"/>
          </a:avLst>
        </a:prstGeom>
        <a:solidFill>
          <a:srgbClr val="D323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City or Zip</a:t>
          </a:r>
        </a:p>
      </dsp:txBody>
      <dsp:txXfrm>
        <a:off x="719" y="215748"/>
        <a:ext cx="2868237" cy="817042"/>
      </dsp:txXfrm>
    </dsp:sp>
    <dsp:sp modelId="{CB04E9D3-7506-4FF5-8AEE-1BF2A8FC60DA}">
      <dsp:nvSpPr>
        <dsp:cNvPr id="0" name=""/>
        <dsp:cNvSpPr/>
      </dsp:nvSpPr>
      <dsp:spPr>
        <a:xfrm>
          <a:off x="554799" y="1025625"/>
          <a:ext cx="2676823" cy="294552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D32323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Inputs as search term, returns best matching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57k results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More than 50% of queries over limit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Missing &amp; duplicate entries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Default search radius too broad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Invalid datapoints</a:t>
          </a:r>
        </a:p>
      </dsp:txBody>
      <dsp:txXfrm>
        <a:off x="633200" y="1104026"/>
        <a:ext cx="2520021" cy="2788721"/>
      </dsp:txXfrm>
    </dsp:sp>
    <dsp:sp modelId="{4A44841D-8B05-4001-B32B-1D28F9269AB5}">
      <dsp:nvSpPr>
        <dsp:cNvPr id="0" name=""/>
        <dsp:cNvSpPr/>
      </dsp:nvSpPr>
      <dsp:spPr>
        <a:xfrm>
          <a:off x="3176509" y="352071"/>
          <a:ext cx="652011" cy="544397"/>
        </a:xfrm>
        <a:prstGeom prst="rightArrow">
          <a:avLst>
            <a:gd name="adj1" fmla="val 60000"/>
            <a:gd name="adj2" fmla="val 50000"/>
          </a:avLst>
        </a:prstGeom>
        <a:solidFill>
          <a:srgbClr val="D32323">
            <a:alpha val="40000"/>
          </a:srgb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3176509" y="460950"/>
        <a:ext cx="488692" cy="326639"/>
      </dsp:txXfrm>
    </dsp:sp>
    <dsp:sp modelId="{DBBAA8EA-91B5-4A86-8B76-C567505AEC78}">
      <dsp:nvSpPr>
        <dsp:cNvPr id="0" name=""/>
        <dsp:cNvSpPr/>
      </dsp:nvSpPr>
      <dsp:spPr>
        <a:xfrm>
          <a:off x="4099166" y="215748"/>
          <a:ext cx="2868237" cy="1225563"/>
        </a:xfrm>
        <a:prstGeom prst="roundRect">
          <a:avLst>
            <a:gd name="adj" fmla="val 10000"/>
          </a:avLst>
        </a:prstGeom>
        <a:solidFill>
          <a:srgbClr val="D323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Geocoordinates with Search Radius Overlap</a:t>
          </a:r>
        </a:p>
      </dsp:txBody>
      <dsp:txXfrm>
        <a:off x="4099166" y="215748"/>
        <a:ext cx="2868237" cy="817042"/>
      </dsp:txXfrm>
    </dsp:sp>
    <dsp:sp modelId="{E9C22DAC-1D47-49F1-B2FD-D002E6914887}">
      <dsp:nvSpPr>
        <dsp:cNvPr id="0" name=""/>
        <dsp:cNvSpPr/>
      </dsp:nvSpPr>
      <dsp:spPr>
        <a:xfrm>
          <a:off x="4653247" y="1025625"/>
          <a:ext cx="2676823" cy="294552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D32323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Create grid of coordinates: 5 mi intervals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Search radius: 5 mi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78k results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532 queries, 30 over limit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More duplicates, fewer missing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Minimal invalid datapoints</a:t>
          </a:r>
        </a:p>
      </dsp:txBody>
      <dsp:txXfrm>
        <a:off x="4731648" y="1104026"/>
        <a:ext cx="2520021" cy="2788721"/>
      </dsp:txXfrm>
    </dsp:sp>
    <dsp:sp modelId="{6366E1FB-9EA6-424B-9F65-3394891AD23B}">
      <dsp:nvSpPr>
        <dsp:cNvPr id="0" name=""/>
        <dsp:cNvSpPr/>
      </dsp:nvSpPr>
      <dsp:spPr>
        <a:xfrm>
          <a:off x="7274956" y="352071"/>
          <a:ext cx="652011" cy="544397"/>
        </a:xfrm>
        <a:prstGeom prst="rightArrow">
          <a:avLst>
            <a:gd name="adj1" fmla="val 60000"/>
            <a:gd name="adj2" fmla="val 50000"/>
          </a:avLst>
        </a:prstGeom>
        <a:solidFill>
          <a:srgbClr val="D32323">
            <a:alpha val="40000"/>
          </a:srgb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7274956" y="460950"/>
        <a:ext cx="488692" cy="326639"/>
      </dsp:txXfrm>
    </dsp:sp>
    <dsp:sp modelId="{86B0451F-FCAB-4CB5-9730-9F9E3763B5D2}">
      <dsp:nvSpPr>
        <dsp:cNvPr id="0" name=""/>
        <dsp:cNvSpPr/>
      </dsp:nvSpPr>
      <dsp:spPr>
        <a:xfrm>
          <a:off x="8197614" y="215748"/>
          <a:ext cx="2868237" cy="1225563"/>
        </a:xfrm>
        <a:prstGeom prst="roundRect">
          <a:avLst>
            <a:gd name="adj" fmla="val 10000"/>
          </a:avLst>
        </a:prstGeom>
        <a:solidFill>
          <a:srgbClr val="D323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Geocoordinates with Hypotenuse Theory</a:t>
          </a:r>
        </a:p>
      </dsp:txBody>
      <dsp:txXfrm>
        <a:off x="8197614" y="215748"/>
        <a:ext cx="2868237" cy="817042"/>
      </dsp:txXfrm>
    </dsp:sp>
    <dsp:sp modelId="{0F8D3D22-812C-4E53-98F5-18E11D0411CB}">
      <dsp:nvSpPr>
        <dsp:cNvPr id="0" name=""/>
        <dsp:cNvSpPr/>
      </dsp:nvSpPr>
      <dsp:spPr>
        <a:xfrm>
          <a:off x="8722131" y="1025625"/>
          <a:ext cx="2676823" cy="294552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D32323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Create grid of coordinates: 3 mi intervals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Search radius: 2.12 mi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54k results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Full coverage and min overlap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1300+ queries, 2 over limit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Even fewer duplicates and missing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Minimal invalid datapoints</a:t>
          </a:r>
        </a:p>
      </dsp:txBody>
      <dsp:txXfrm>
        <a:off x="8800532" y="1104026"/>
        <a:ext cx="2520021" cy="278872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30C0A-5464-4FE4-84EB-FF9C94016DF4}" type="datetimeFigureOut">
              <a:rPr lang="en-US" dirty="0"/>
              <a:t>7/12/2019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dirty="0"/>
              <a:t>7/12/2019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 dirty="0"/>
              <a:t>7/12/2019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 dirty="0"/>
              <a:t>7/12/2019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C6404-AD6E-4860-8E75-697CA40B95DA}" type="datetimeFigureOut">
              <a:rPr lang="en-US" dirty="0"/>
              <a:t>7/12/2019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dirty="0"/>
              <a:t>7/12/2019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D4976-E339-4826-83B7-FBD03F55ECF8}" type="datetimeFigureOut">
              <a:rPr lang="en-US" dirty="0"/>
              <a:t>7/12/2019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dirty="0"/>
              <a:t>7/12/2019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dirty="0"/>
              <a:t>7/12/2019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E4249-C0D0-4B06-8692-E8BB871AF643}" type="datetimeFigureOut">
              <a:rPr lang="en-US" dirty="0"/>
              <a:t>7/12/2019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8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042B0DB6-F5C7-45FB-8CF3-31B45F9C2DAC}" type="datetimeFigureOut">
              <a:rPr lang="en-US" dirty="0"/>
              <a:t>7/12/2019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chemeClr val="bg1"/>
          </a:solidFill>
          <a:ln w="317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1160EA64-D806-43AC-9DF2-F8C432F32B4C}" type="datetimeFigureOut">
              <a:rPr lang="en-US" dirty="0"/>
              <a:t>7/12/2019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4BBDE-4E2A-4EFF-AB3A-C4340E8470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0200" y="608278"/>
            <a:ext cx="8991600" cy="1645920"/>
          </a:xfrm>
        </p:spPr>
        <p:txBody>
          <a:bodyPr/>
          <a:lstStyle/>
          <a:p>
            <a:r>
              <a:rPr lang="en-US" dirty="0"/>
              <a:t>All food in the hood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3B8980-B54B-4291-81FD-94EC686CBB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95194" y="2490188"/>
            <a:ext cx="6801612" cy="412403"/>
          </a:xfrm>
        </p:spPr>
        <p:txBody>
          <a:bodyPr>
            <a:normAutofit fontScale="92500"/>
          </a:bodyPr>
          <a:lstStyle/>
          <a:p>
            <a:r>
              <a:rPr lang="en-US" dirty="0"/>
              <a:t>Yelp API comparison study of eateries and regions in the Bay Area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8FA352CE-C685-49E8-9E38-1B8586A0F175}"/>
              </a:ext>
            </a:extLst>
          </p:cNvPr>
          <p:cNvSpPr txBox="1">
            <a:spLocks/>
          </p:cNvSpPr>
          <p:nvPr/>
        </p:nvSpPr>
        <p:spPr>
          <a:xfrm>
            <a:off x="2612702" y="6180508"/>
            <a:ext cx="6801612" cy="412403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 fontScale="92500"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Phillip Choi ∙ </a:t>
            </a:r>
            <a:r>
              <a:rPr lang="en-US" dirty="0" err="1"/>
              <a:t>Loba</a:t>
            </a:r>
            <a:r>
              <a:rPr lang="en-US" dirty="0"/>
              <a:t> </a:t>
            </a:r>
            <a:r>
              <a:rPr lang="en-US" dirty="0" err="1"/>
              <a:t>Quasem</a:t>
            </a:r>
            <a:r>
              <a:rPr lang="en-US" dirty="0"/>
              <a:t> ∙ Carly Russell ∙ Natalie……………..∙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35D148-636D-4318-BB49-136E619506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8546" y="3024401"/>
            <a:ext cx="5454908" cy="2978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6814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74F557DF-E1E5-4F64-B44F-14DF1AC9EEEB}"/>
              </a:ext>
            </a:extLst>
          </p:cNvPr>
          <p:cNvSpPr/>
          <p:nvPr/>
        </p:nvSpPr>
        <p:spPr>
          <a:xfrm>
            <a:off x="2077185" y="3724651"/>
            <a:ext cx="8046846" cy="247142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9DD50FD-5681-4235-9688-4E1002871593}"/>
              </a:ext>
            </a:extLst>
          </p:cNvPr>
          <p:cNvSpPr/>
          <p:nvPr/>
        </p:nvSpPr>
        <p:spPr>
          <a:xfrm>
            <a:off x="4063497" y="2389326"/>
            <a:ext cx="4065004" cy="87745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10201D-4FC3-4568-8404-8DE521C43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719028"/>
            <a:ext cx="7729728" cy="1188720"/>
          </a:xfrm>
        </p:spPr>
        <p:txBody>
          <a:bodyPr/>
          <a:lstStyle/>
          <a:p>
            <a:r>
              <a:rPr lang="en-US" dirty="0"/>
              <a:t>Modeling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7949AC4-EFA8-4DA8-B736-6C1C3B1A4045}"/>
              </a:ext>
            </a:extLst>
          </p:cNvPr>
          <p:cNvGrpSpPr/>
          <p:nvPr/>
        </p:nvGrpSpPr>
        <p:grpSpPr>
          <a:xfrm>
            <a:off x="4655275" y="2508015"/>
            <a:ext cx="2908745" cy="666214"/>
            <a:chOff x="4647354" y="2497591"/>
            <a:chExt cx="2908745" cy="66621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F8D797E9-5F0B-45A9-9952-5C6FC3B549A1}"/>
                    </a:ext>
                  </a:extLst>
                </p:cNvPr>
                <p:cNvSpPr txBox="1"/>
                <p:nvPr/>
              </p:nvSpPr>
              <p:spPr>
                <a:xfrm>
                  <a:off x="4783515" y="2497591"/>
                  <a:ext cx="265226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dirty="0">
                      <a:ea typeface="Cambria Math" panose="02040503050406030204" pitchFamily="18" charset="0"/>
                    </a:rPr>
                    <a:t>Total Categories :     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𝐶𝐴𝑇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F8D797E9-5F0B-45A9-9952-5C6FC3B549A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83515" y="2497591"/>
                  <a:ext cx="2652265" cy="276999"/>
                </a:xfrm>
                <a:prstGeom prst="rect">
                  <a:avLst/>
                </a:prstGeom>
                <a:blipFill>
                  <a:blip r:embed="rId2"/>
                  <a:stretch>
                    <a:fillRect l="-5517" t="-28261" r="-230" b="-5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29905F3C-CB57-412A-8C9B-E44F7E65212D}"/>
                    </a:ext>
                  </a:extLst>
                </p:cNvPr>
                <p:cNvSpPr txBox="1"/>
                <p:nvPr/>
              </p:nvSpPr>
              <p:spPr>
                <a:xfrm>
                  <a:off x="4647354" y="2886806"/>
                  <a:ext cx="290874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dirty="0">
                      <a:ea typeface="Cambria Math" panose="02040503050406030204" pitchFamily="18" charset="0"/>
                    </a:rPr>
                    <a:t>Total Categories+ :     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𝐶𝐴𝑇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+∈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29905F3C-CB57-412A-8C9B-E44F7E65212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47354" y="2886806"/>
                  <a:ext cx="2908745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5031" t="-28261" r="-210" b="-5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A692B43C-0198-4276-9F84-92E3CF7FDFB8}"/>
              </a:ext>
            </a:extLst>
          </p:cNvPr>
          <p:cNvGrpSpPr/>
          <p:nvPr/>
        </p:nvGrpSpPr>
        <p:grpSpPr>
          <a:xfrm>
            <a:off x="2381441" y="3868285"/>
            <a:ext cx="7438335" cy="2184159"/>
            <a:chOff x="2584783" y="4152880"/>
            <a:chExt cx="7438335" cy="218415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8C7F254A-4D39-4905-8E32-7AC45E1A8327}"/>
                    </a:ext>
                  </a:extLst>
                </p:cNvPr>
                <p:cNvSpPr txBox="1"/>
                <p:nvPr/>
              </p:nvSpPr>
              <p:spPr>
                <a:xfrm>
                  <a:off x="2707226" y="4152880"/>
                  <a:ext cx="5865004" cy="48494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Avg Category per County </a:t>
                  </a:r>
                  <a:r>
                    <a:rPr lang="en-US" dirty="0">
                      <a:ea typeface="Cambria Math" panose="02040503050406030204" pitchFamily="18" charset="0"/>
                    </a:rPr>
                    <a:t>:     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𝐶𝐴𝑇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 ∗</m:t>
                      </m:r>
                      <m:nary>
                        <m:naryPr>
                          <m:chr m:val="∑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9</m:t>
                          </m:r>
                        </m:sup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𝐶𝐴𝑇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8C7F254A-4D39-4905-8E32-7AC45E1A832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07226" y="4152880"/>
                  <a:ext cx="5865004" cy="484941"/>
                </a:xfrm>
                <a:prstGeom prst="rect">
                  <a:avLst/>
                </a:prstGeom>
                <a:blipFill>
                  <a:blip r:embed="rId4"/>
                  <a:stretch>
                    <a:fillRect l="-936" t="-79747" b="-13164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7E8563C3-EECC-43DA-9561-6C6794D3AE6D}"/>
                    </a:ext>
                  </a:extLst>
                </p:cNvPr>
                <p:cNvSpPr txBox="1"/>
                <p:nvPr/>
              </p:nvSpPr>
              <p:spPr>
                <a:xfrm>
                  <a:off x="2871830" y="4666793"/>
                  <a:ext cx="6787243" cy="56368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dirty="0">
                      <a:ea typeface="Cambria Math" panose="02040503050406030204" pitchFamily="18" charset="0"/>
                    </a:rPr>
                    <a:t>Category per County SD :     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𝐶𝐴𝑇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=   </m:t>
                      </m:r>
                      <m:rad>
                        <m:radPr>
                          <m:degHide m:val="on"/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∗</m:t>
                          </m:r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𝐶𝐴𝑇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∈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sub>
                                      </m:sSub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𝐶𝐴𝑇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e>
                      </m:rad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7E8563C3-EECC-43DA-9561-6C6794D3AE6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71830" y="4666793"/>
                  <a:ext cx="6787243" cy="563680"/>
                </a:xfrm>
                <a:prstGeom prst="rect">
                  <a:avLst/>
                </a:prstGeom>
                <a:blipFill>
                  <a:blip r:embed="rId5"/>
                  <a:stretch>
                    <a:fillRect l="-2156" b="-217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21D70B8C-251B-481D-A137-23317B3694A6}"/>
                    </a:ext>
                  </a:extLst>
                </p:cNvPr>
                <p:cNvSpPr txBox="1"/>
                <p:nvPr/>
              </p:nvSpPr>
              <p:spPr>
                <a:xfrm>
                  <a:off x="2584783" y="5259445"/>
                  <a:ext cx="6152903" cy="48494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Avg Category+ per County </a:t>
                  </a:r>
                  <a:r>
                    <a:rPr lang="en-US" dirty="0">
                      <a:ea typeface="Cambria Math" panose="02040503050406030204" pitchFamily="18" charset="0"/>
                    </a:rPr>
                    <a:t>:     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𝐶𝐴𝑇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=  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 ∗</m:t>
                      </m:r>
                      <m:nary>
                        <m:naryPr>
                          <m:chr m:val="∑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9</m:t>
                          </m:r>
                        </m:sup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𝐶𝐴𝑇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21D70B8C-251B-481D-A137-23317B3694A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84783" y="5259445"/>
                  <a:ext cx="6152903" cy="484941"/>
                </a:xfrm>
                <a:prstGeom prst="rect">
                  <a:avLst/>
                </a:prstGeom>
                <a:blipFill>
                  <a:blip r:embed="rId6"/>
                  <a:stretch>
                    <a:fillRect l="-892" t="-78750" b="-12875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36E6CF01-973C-49F2-8F75-9B9F92882D5E}"/>
                    </a:ext>
                  </a:extLst>
                </p:cNvPr>
                <p:cNvSpPr txBox="1"/>
                <p:nvPr/>
              </p:nvSpPr>
              <p:spPr>
                <a:xfrm>
                  <a:off x="2735738" y="5773359"/>
                  <a:ext cx="7287380" cy="56368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dirty="0">
                      <a:ea typeface="Cambria Math" panose="02040503050406030204" pitchFamily="18" charset="0"/>
                    </a:rPr>
                    <a:t>Category+ per County SD :     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𝐶𝐴𝑇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=   </m:t>
                      </m:r>
                      <m:rad>
                        <m:radPr>
                          <m:degHide m:val="on"/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∗</m:t>
                          </m:r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𝐶𝐴𝑇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+∈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sub>
                                      </m:sSub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𝐶𝐴𝑇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e>
                      </m:rad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36E6CF01-973C-49F2-8F75-9B9F92882D5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35738" y="5773359"/>
                  <a:ext cx="7287380" cy="563680"/>
                </a:xfrm>
                <a:prstGeom prst="rect">
                  <a:avLst/>
                </a:prstGeom>
                <a:blipFill>
                  <a:blip r:embed="rId7"/>
                  <a:stretch>
                    <a:fillRect l="-1923" b="-215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FB9BE9DD-7C70-4136-9E2A-022F73429F64}"/>
              </a:ext>
            </a:extLst>
          </p:cNvPr>
          <p:cNvSpPr/>
          <p:nvPr/>
        </p:nvSpPr>
        <p:spPr>
          <a:xfrm>
            <a:off x="5221530" y="2032111"/>
            <a:ext cx="17489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ea typeface="Cambria Math" panose="02040503050406030204" pitchFamily="18" charset="0"/>
              </a:rPr>
              <a:t>For each county:</a:t>
            </a:r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0E4767E-58EC-4ABA-A94F-CE3FD0C9CAC0}"/>
              </a:ext>
            </a:extLst>
          </p:cNvPr>
          <p:cNvSpPr/>
          <p:nvPr/>
        </p:nvSpPr>
        <p:spPr>
          <a:xfrm>
            <a:off x="5608244" y="3341671"/>
            <a:ext cx="10021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ea typeface="Cambria Math" panose="02040503050406030204" pitchFamily="18" charset="0"/>
              </a:rPr>
              <a:t>Evaluate: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BEEA4CC6-AFD2-4704-A827-39259925D2CA}"/>
                  </a:ext>
                </a:extLst>
              </p:cNvPr>
              <p:cNvSpPr/>
              <p:nvPr/>
            </p:nvSpPr>
            <p:spPr>
              <a:xfrm>
                <a:off x="2464043" y="6342335"/>
                <a:ext cx="726391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ea typeface="Cambria Math" panose="02040503050406030204" pitchFamily="18" charset="0"/>
                  </a:rPr>
                  <a:t>+ denotes a category containing 1 or more restaurants with rating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≥3.5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BEEA4CC6-AFD2-4704-A827-39259925D2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4043" y="6342335"/>
                <a:ext cx="7263912" cy="369332"/>
              </a:xfrm>
              <a:prstGeom prst="rect">
                <a:avLst/>
              </a:prstGeom>
              <a:blipFill>
                <a:blip r:embed="rId8"/>
                <a:stretch>
                  <a:fillRect l="-671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050163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0201D-4FC3-4568-8404-8DE521C43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719028"/>
            <a:ext cx="7729728" cy="1188720"/>
          </a:xfrm>
        </p:spPr>
        <p:txBody>
          <a:bodyPr/>
          <a:lstStyle/>
          <a:p>
            <a:r>
              <a:rPr lang="en-US" dirty="0"/>
              <a:t>Modeling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333F281-071A-40BA-9653-A714B294E6CF}"/>
              </a:ext>
            </a:extLst>
          </p:cNvPr>
          <p:cNvSpPr txBox="1"/>
          <p:nvPr/>
        </p:nvSpPr>
        <p:spPr>
          <a:xfrm>
            <a:off x="4037519" y="2019033"/>
            <a:ext cx="41384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For each county, grade following </a:t>
            </a:r>
          </a:p>
          <a:p>
            <a:pPr algn="ctr"/>
            <a:r>
              <a:rPr lang="en-US" dirty="0"/>
              <a:t>characteristics using listed conditions: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6F5422E0-5DFC-4FE9-A866-853BE133CE4F}"/>
              </a:ext>
            </a:extLst>
          </p:cNvPr>
          <p:cNvGrpSpPr/>
          <p:nvPr/>
        </p:nvGrpSpPr>
        <p:grpSpPr>
          <a:xfrm>
            <a:off x="339672" y="2752396"/>
            <a:ext cx="11518209" cy="3085215"/>
            <a:chOff x="339672" y="2737495"/>
            <a:chExt cx="11518209" cy="3085215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5E0407D-9906-4DC7-9324-D85116D26AAB}"/>
                </a:ext>
              </a:extLst>
            </p:cNvPr>
            <p:cNvSpPr/>
            <p:nvPr/>
          </p:nvSpPr>
          <p:spPr>
            <a:xfrm>
              <a:off x="339672" y="2737495"/>
              <a:ext cx="11518209" cy="308521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0DD69AE4-C65F-49D0-BED7-2917DF807C7A}"/>
                </a:ext>
              </a:extLst>
            </p:cNvPr>
            <p:cNvGrpSpPr/>
            <p:nvPr/>
          </p:nvGrpSpPr>
          <p:grpSpPr>
            <a:xfrm>
              <a:off x="677927" y="2863748"/>
              <a:ext cx="10841698" cy="2832708"/>
              <a:chOff x="787400" y="2850220"/>
              <a:chExt cx="10841698" cy="2832708"/>
            </a:xfrm>
          </p:grpSpPr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0960EC25-8EF7-4B87-873C-D2E944BCC1BE}"/>
                  </a:ext>
                </a:extLst>
              </p:cNvPr>
              <p:cNvGrpSpPr/>
              <p:nvPr/>
            </p:nvGrpSpPr>
            <p:grpSpPr>
              <a:xfrm>
                <a:off x="3585641" y="2850220"/>
                <a:ext cx="5042178" cy="968747"/>
                <a:chOff x="3935658" y="2886921"/>
                <a:chExt cx="5042178" cy="968747"/>
              </a:xfrm>
            </p:grpSpPr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17918E6D-662D-4FD3-880F-078D983741C0}"/>
                    </a:ext>
                  </a:extLst>
                </p:cNvPr>
                <p:cNvSpPr txBox="1"/>
                <p:nvPr/>
              </p:nvSpPr>
              <p:spPr>
                <a:xfrm>
                  <a:off x="3935658" y="2886921"/>
                  <a:ext cx="1788732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dirty="0"/>
                    <a:t>Avg Rating </a:t>
                  </a:r>
                </a:p>
                <a:p>
                  <a:pPr algn="r"/>
                  <a:r>
                    <a:rPr lang="en-US" dirty="0"/>
                    <a:t>Score:  </a:t>
                  </a: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1" name="TextBox 10">
                      <a:extLst>
                        <a:ext uri="{FF2B5EF4-FFF2-40B4-BE49-F238E27FC236}">
                          <a16:creationId xmlns:a16="http://schemas.microsoft.com/office/drawing/2014/main" id="{61A8C582-15AE-4401-9385-AE8BD019ED9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777436" y="2907973"/>
                      <a:ext cx="3200400" cy="94769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r>
                        <a:rPr lang="en-US" sz="1200" b="1" dirty="0"/>
                        <a:t>S</a:t>
                      </a:r>
                      <a14:m>
                        <m:oMath xmlns:m="http://schemas.openxmlformats.org/officeDocument/2006/math">
                          <m:d>
                            <m:dPr>
                              <m:ctrlPr>
                                <a:rPr lang="en-US" sz="12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2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lang="en-US" sz="1200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sz="1200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120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begChr m:val="{"/>
                              <m:endChr m:val=""/>
                              <m:ctrlPr>
                                <a:rPr lang="en-US" sz="12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en-US" sz="12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60</m:t>
                                  </m:r>
                                  <m:r>
                                    <a:rPr lang="en-US" sz="1200" i="1" smtClean="0">
                                      <a:latin typeface="Cambria Math" panose="02040503050406030204" pitchFamily="18" charset="0"/>
                                    </a:rPr>
                                    <m:t>,  </m:t>
                                  </m:r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                           </m:t>
                                  </m:r>
                                  <m:sSub>
                                    <m:sSub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𝑟</m:t>
                                      </m:r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∈</m:t>
                                      </m:r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  <m:r>
                                    <a:rPr lang="en-US" sz="1200" i="1" smtClean="0">
                                      <a:latin typeface="Cambria Math" panose="02040503050406030204" pitchFamily="18" charset="0"/>
                                    </a:rPr>
                                    <m:t>&lt;</m:t>
                                  </m:r>
                                  <m:sSub>
                                    <m:sSub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sSub>
                                        <m:sSubPr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𝜇</m:t>
                                          </m:r>
                                        </m:e>
                                        <m:sub>
                                          <m:r>
                                            <a:rPr lang="en-US" sz="12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sub>
                                      </m:sSub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𝑟</m:t>
                                      </m:r>
                                    </m:sub>
                                  </m:s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 </m:t>
                                  </m:r>
                                </m:e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70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         </m:t>
                                  </m:r>
                                  <m:sSub>
                                    <m:sSub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sSub>
                                        <m:sSubPr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𝜇</m:t>
                                          </m:r>
                                        </m:e>
                                        <m:sub>
                                          <m:r>
                                            <a:rPr lang="en-US" sz="12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sub>
                                      </m:sSub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𝑟</m:t>
                                      </m:r>
                                    </m:sub>
                                  </m:sSub>
                                  <m:r>
                                    <a:rPr lang="en-US" sz="12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≤</m:t>
                                  </m:r>
                                  <m:sSub>
                                    <m:sSub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𝑟</m:t>
                                      </m:r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∈</m:t>
                                      </m:r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&lt;</m:t>
                                  </m:r>
                                  <m:sSub>
                                    <m:sSub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𝑟</m:t>
                                      </m:r>
                                    </m:sub>
                                  </m:s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           </m:t>
                                  </m:r>
                                </m:e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80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1200" i="1" smtClean="0">
                                      <a:latin typeface="Cambria Math" panose="02040503050406030204" pitchFamily="18" charset="0"/>
                                    </a:rPr>
                                    <m:t>  </m:t>
                                  </m:r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                 </m:t>
                                  </m:r>
                                  <m:sSub>
                                    <m:sSub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𝑟</m:t>
                                      </m:r>
                                    </m:sub>
                                  </m:s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≤</m:t>
                                  </m:r>
                                  <m:sSub>
                                    <m:sSub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𝑟</m:t>
                                      </m:r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∈</m:t>
                                      </m:r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&lt;</m:t>
                                  </m:r>
                                  <m:sSub>
                                    <m:sSub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𝑟</m:t>
                                      </m:r>
                                    </m:sub>
                                  </m:s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1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𝑟</m:t>
                                      </m:r>
                                    </m:sub>
                                  </m:s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 </m:t>
                                  </m:r>
                                </m:e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90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,  </m:t>
                                  </m:r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       </m:t>
                                  </m:r>
                                  <m:sSub>
                                    <m:sSub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sSub>
                                        <m:sSubPr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𝜇</m:t>
                                          </m:r>
                                        </m:e>
                                        <m:sub>
                                          <m:r>
                                            <a:rPr lang="en-US" sz="12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sub>
                                      </m:sSub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𝑟</m:t>
                                      </m:r>
                                    </m:sub>
                                  </m:s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≤</m:t>
                                  </m:r>
                                  <m:sSub>
                                    <m:sSub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𝑟</m:t>
                                      </m:r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∈</m:t>
                                      </m:r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&lt;</m:t>
                                  </m:r>
                                  <m:sSub>
                                    <m:sSub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sSub>
                                        <m:sSubPr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𝜇</m:t>
                                          </m:r>
                                        </m:e>
                                        <m:sub>
                                          <m:r>
                                            <a:rPr lang="en-US" sz="12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sub>
                                      </m:sSub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+2</m:t>
                                      </m:r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𝑟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lang="en-US" sz="1200" i="1" smtClean="0">
                                      <a:latin typeface="Cambria Math" panose="02040503050406030204" pitchFamily="18" charset="0"/>
                                    </a:rPr>
                                    <m:t>&amp;</m:t>
                                  </m:r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100</m:t>
                                  </m:r>
                                  <m:r>
                                    <a:rPr lang="en-US" sz="120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                           </m:t>
                                  </m:r>
                                  <m:sSub>
                                    <m:sSub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𝑟</m:t>
                                      </m:r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∈</m:t>
                                      </m:r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  <m:r>
                                    <a:rPr lang="en-US" sz="1200" i="1" smtClean="0">
                                      <a:latin typeface="Cambria Math" panose="02040503050406030204" pitchFamily="18" charset="0"/>
                                    </a:rPr>
                                    <m:t>≥</m:t>
                                  </m:r>
                                  <m:sSub>
                                    <m:sSubPr>
                                      <m:ctrlPr>
                                        <a:rPr lang="en-US" sz="12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sSub>
                                        <m:sSubPr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𝜇</m:t>
                                          </m:r>
                                        </m:e>
                                        <m:sub>
                                          <m:r>
                                            <a:rPr lang="en-US" sz="12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sub>
                                      </m:sSub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+2</m:t>
                                      </m:r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𝑟</m:t>
                                      </m:r>
                                    </m:sub>
                                  </m:sSub>
                                </m:e>
                              </m:eqArr>
                            </m:e>
                          </m:d>
                        </m:oMath>
                      </a14:m>
                      <a:endParaRPr lang="en-US" sz="1200" dirty="0"/>
                    </a:p>
                  </p:txBody>
                </p:sp>
              </mc:Choice>
              <mc:Fallback xmlns="">
                <p:sp>
                  <p:nvSpPr>
                    <p:cNvPr id="11" name="TextBox 10">
                      <a:extLst>
                        <a:ext uri="{FF2B5EF4-FFF2-40B4-BE49-F238E27FC236}">
                          <a16:creationId xmlns:a16="http://schemas.microsoft.com/office/drawing/2014/main" id="{61A8C582-15AE-4401-9385-AE8BD019ED93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777436" y="2907973"/>
                      <a:ext cx="3200400" cy="947695"/>
                    </a:xfrm>
                    <a:prstGeom prst="rect">
                      <a:avLst/>
                    </a:prstGeom>
                    <a:blipFill>
                      <a:blip r:embed="rId2"/>
                      <a:stretch>
                        <a:fillRect l="-285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50C01782-F497-4D44-9496-5F117E651ABC}"/>
                  </a:ext>
                </a:extLst>
              </p:cNvPr>
              <p:cNvGrpSpPr/>
              <p:nvPr/>
            </p:nvGrpSpPr>
            <p:grpSpPr>
              <a:xfrm>
                <a:off x="787400" y="3930823"/>
                <a:ext cx="10841698" cy="973333"/>
                <a:chOff x="787400" y="3942080"/>
                <a:chExt cx="10841698" cy="973333"/>
              </a:xfrm>
            </p:grpSpPr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54410F90-2B1F-4A34-B2FA-FFC92F66D326}"/>
                    </a:ext>
                  </a:extLst>
                </p:cNvPr>
                <p:cNvGrpSpPr/>
                <p:nvPr/>
              </p:nvGrpSpPr>
              <p:grpSpPr>
                <a:xfrm>
                  <a:off x="787400" y="3942080"/>
                  <a:ext cx="4982032" cy="973333"/>
                  <a:chOff x="965200" y="4000013"/>
                  <a:chExt cx="4982032" cy="973333"/>
                </a:xfrm>
              </p:grpSpPr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" name="TextBox 2">
                        <a:extLst>
                          <a:ext uri="{FF2B5EF4-FFF2-40B4-BE49-F238E27FC236}">
                            <a16:creationId xmlns:a16="http://schemas.microsoft.com/office/drawing/2014/main" id="{D0AC02C4-8775-4188-B201-CD5E0EE3720C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858395" y="4025651"/>
                        <a:ext cx="3088837" cy="94769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lIns="0" tIns="0" rIns="0" bIns="0" rtlCol="0">
                        <a:spAutoFit/>
                      </a:bodyPr>
                      <a:lstStyle/>
                      <a:p>
                        <a:r>
                          <a:rPr lang="en-US" sz="1200" b="1" dirty="0"/>
                          <a:t>S</a:t>
                        </a:r>
                        <a14:m>
                          <m:oMath xmlns:m="http://schemas.openxmlformats.org/officeDocument/2006/math">
                            <m:d>
                              <m:dPr>
                                <m:ctrlPr>
                                  <a:rPr lang="en-US" sz="12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1200" b="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sz="1200" b="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∈</m:t>
                                    </m:r>
                                    <m:r>
                                      <a:rPr lang="en-US" sz="1200" b="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sz="120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d>
                              <m:dPr>
                                <m:begChr m:val="{"/>
                                <m:endChr m:val=""/>
                                <m:ctrlPr>
                                  <a:rPr lang="en-US" sz="120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eqArr>
                                  <m:eqArrPr>
                                    <m:ctrlPr>
                                      <a:rPr lang="en-US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60</m:t>
                                    </m:r>
                                    <m:r>
                                      <a:rPr lang="en-US" sz="1200" i="1" smtClean="0">
                                        <a:latin typeface="Cambria Math" panose="02040503050406030204" pitchFamily="18" charset="0"/>
                                      </a:rPr>
                                      <m:t>,  </m:t>
                                    </m:r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                          </m:t>
                                    </m:r>
                                    <m:sSub>
                                      <m:sSubPr>
                                        <m:ctrlP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e>
                                      <m:sub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∈</m:t>
                                        </m:r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sub>
                                    </m:sSub>
                                    <m:r>
                                      <a:rPr lang="en-US" sz="1200" i="1" smtClean="0">
                                        <a:latin typeface="Cambria Math" panose="02040503050406030204" pitchFamily="18" charset="0"/>
                                      </a:rPr>
                                      <m:t>&lt;</m:t>
                                    </m:r>
                                    <m:sSub>
                                      <m:sSubPr>
                                        <m:ctrlP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sSub>
                                          <m:sSubPr>
                                            <m:ctrlPr>
                                              <a:rPr lang="en-US" sz="12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2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𝜇</m:t>
                                            </m:r>
                                          </m:e>
                                          <m:sub>
                                            <m:r>
                                              <a:rPr lang="en-US" sz="12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sub>
                                        </m:sSub>
                                        <m: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   </m:t>
                                    </m:r>
                                  </m:e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70</m:t>
                                    </m:r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        </m:t>
                                    </m:r>
                                    <m:sSub>
                                      <m:sSubPr>
                                        <m:ctrlP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sSub>
                                          <m:sSubPr>
                                            <m:ctrlPr>
                                              <a:rPr lang="en-US" sz="12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2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𝜇</m:t>
                                            </m:r>
                                          </m:e>
                                          <m:sub>
                                            <m:r>
                                              <a:rPr lang="en-US" sz="12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sub>
                                        </m:sSub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r>
                                      <a:rPr lang="en-US" sz="12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≤</m:t>
                                    </m:r>
                                    <m:sSub>
                                      <m:sSubPr>
                                        <m:ctrlP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e>
                                      <m:sub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∈</m:t>
                                        </m:r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sub>
                                    </m:sSub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  <m:t>&lt;</m:t>
                                    </m:r>
                                    <m:sSub>
                                      <m:sSubPr>
                                        <m:ctrlP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             </m:t>
                                    </m:r>
                                  </m:e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80</m:t>
                                    </m:r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200" i="1" smtClean="0">
                                        <a:latin typeface="Cambria Math" panose="02040503050406030204" pitchFamily="18" charset="0"/>
                                      </a:rPr>
                                      <m:t>  </m:t>
                                    </m:r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                </m:t>
                                    </m:r>
                                    <m:sSub>
                                      <m:sSubPr>
                                        <m:ctrlP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a:rPr lang="en-US" sz="120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≤</m:t>
                                    </m:r>
                                    <m:sSub>
                                      <m:sSubPr>
                                        <m:ctrlP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e>
                                      <m:sub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∈</m:t>
                                        </m:r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sub>
                                    </m:sSub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  <m:t>&lt;</m:t>
                                    </m:r>
                                    <m:sSub>
                                      <m:sSubPr>
                                        <m:ctrlP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   </m:t>
                                    </m:r>
                                  </m:e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90</m:t>
                                    </m:r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  <m:t>,  </m:t>
                                    </m:r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      </m:t>
                                    </m:r>
                                    <m:sSub>
                                      <m:sSubPr>
                                        <m:ctrlP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sSub>
                                          <m:sSubPr>
                                            <m:ctrlPr>
                                              <a:rPr lang="en-US" sz="12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2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𝜇</m:t>
                                            </m:r>
                                          </m:e>
                                          <m:sub>
                                            <m:r>
                                              <a:rPr lang="en-US" sz="12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sub>
                                        </m:sSub>
                                        <m: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≤</m:t>
                                    </m:r>
                                    <m:sSub>
                                      <m:sSubPr>
                                        <m:ctrlP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e>
                                      <m:sub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∈</m:t>
                                        </m:r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sub>
                                    </m:sSub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  <m:t>&lt;</m:t>
                                    </m:r>
                                    <m:sSub>
                                      <m:sSubPr>
                                        <m:ctrlP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sSub>
                                          <m:sSubPr>
                                            <m:ctrlPr>
                                              <a:rPr lang="en-US" sz="12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2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𝜇</m:t>
                                            </m:r>
                                          </m:e>
                                          <m:sub>
                                            <m:r>
                                              <a:rPr lang="en-US" sz="12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sub>
                                        </m:sSub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+2</m:t>
                                        </m:r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n-US" sz="1200" i="1" smtClean="0">
                                        <a:latin typeface="Cambria Math" panose="02040503050406030204" pitchFamily="18" charset="0"/>
                                      </a:rPr>
                                      <m:t>&amp;</m:t>
                                    </m:r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100</m:t>
                                    </m:r>
                                    <m:r>
                                      <a:rPr lang="en-US" sz="120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                          </m:t>
                                    </m:r>
                                    <m:sSub>
                                      <m:sSubPr>
                                        <m:ctrlP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e>
                                      <m:sub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∈</m:t>
                                        </m:r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sub>
                                    </m:sSub>
                                    <m:r>
                                      <a:rPr lang="en-US" sz="1200" i="1" smtClean="0">
                                        <a:latin typeface="Cambria Math" panose="02040503050406030204" pitchFamily="18" charset="0"/>
                                      </a:rPr>
                                      <m:t>≥</m:t>
                                    </m:r>
                                    <m:sSub>
                                      <m:sSubPr>
                                        <m:ctrlPr>
                                          <a:rPr lang="en-US" sz="120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sSub>
                                          <m:sSubPr>
                                            <m:ctrlPr>
                                              <a:rPr lang="en-US" sz="12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2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𝜇</m:t>
                                            </m:r>
                                          </m:e>
                                          <m:sub>
                                            <m:r>
                                              <a:rPr lang="en-US" sz="12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sub>
                                        </m:sSub>
                                        <m: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+2</m:t>
                                        </m:r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</m:e>
                                </m:eqArr>
                              </m:e>
                            </m:d>
                          </m:oMath>
                        </a14:m>
                        <a:endParaRPr lang="en-US" sz="1200" dirty="0"/>
                      </a:p>
                    </p:txBody>
                  </p:sp>
                </mc:Choice>
                <mc:Fallback xmlns="">
                  <p:sp>
                    <p:nvSpPr>
                      <p:cNvPr id="3" name="TextBox 2">
                        <a:extLst>
                          <a:ext uri="{FF2B5EF4-FFF2-40B4-BE49-F238E27FC236}">
                            <a16:creationId xmlns:a16="http://schemas.microsoft.com/office/drawing/2014/main" id="{D0AC02C4-8775-4188-B201-CD5E0EE3720C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858395" y="4025651"/>
                        <a:ext cx="3088837" cy="947695"/>
                      </a:xfrm>
                      <a:prstGeom prst="rect">
                        <a:avLst/>
                      </a:prstGeom>
                      <a:blipFill>
                        <a:blip r:embed="rId3"/>
                        <a:stretch>
                          <a:fillRect l="-3162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sp>
                <p:nvSpPr>
                  <p:cNvPr id="15" name="Rectangle 14">
                    <a:extLst>
                      <a:ext uri="{FF2B5EF4-FFF2-40B4-BE49-F238E27FC236}">
                        <a16:creationId xmlns:a16="http://schemas.microsoft.com/office/drawing/2014/main" id="{332885D3-8756-4CF5-96B5-4BC941955910}"/>
                      </a:ext>
                    </a:extLst>
                  </p:cNvPr>
                  <p:cNvSpPr/>
                  <p:nvPr/>
                </p:nvSpPr>
                <p:spPr>
                  <a:xfrm>
                    <a:off x="965200" y="4000013"/>
                    <a:ext cx="1867795" cy="646331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r"/>
                    <a:r>
                      <a:rPr lang="en-US" dirty="0"/>
                      <a:t>Total Restaurants </a:t>
                    </a:r>
                  </a:p>
                  <a:p>
                    <a:pPr algn="r"/>
                    <a:r>
                      <a:rPr lang="en-US" dirty="0"/>
                      <a:t>Score:</a:t>
                    </a:r>
                  </a:p>
                </p:txBody>
              </p:sp>
            </p:grpSp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25CF45DA-694C-41F6-B6E3-7BD41F091182}"/>
                    </a:ext>
                  </a:extLst>
                </p:cNvPr>
                <p:cNvGrpSpPr/>
                <p:nvPr/>
              </p:nvGrpSpPr>
              <p:grpSpPr>
                <a:xfrm>
                  <a:off x="5336553" y="3946781"/>
                  <a:ext cx="6292545" cy="963930"/>
                  <a:chOff x="5514353" y="3934946"/>
                  <a:chExt cx="6292545" cy="963930"/>
                </a:xfrm>
              </p:grpSpPr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7" name="TextBox 6">
                        <a:extLst>
                          <a:ext uri="{FF2B5EF4-FFF2-40B4-BE49-F238E27FC236}">
                            <a16:creationId xmlns:a16="http://schemas.microsoft.com/office/drawing/2014/main" id="{5A36325A-3CEF-4ADA-B417-4AC481923401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114830" y="3951181"/>
                        <a:ext cx="3692068" cy="94769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lIns="0" tIns="0" rIns="0" bIns="0" rtlCol="0">
                        <a:spAutoFit/>
                      </a:bodyPr>
                      <a:lstStyle/>
                      <a:p>
                        <a:r>
                          <a:rPr lang="en-US" sz="1200" b="1" dirty="0"/>
                          <a:t>S</a:t>
                        </a:r>
                        <a14:m>
                          <m:oMath xmlns:m="http://schemas.openxmlformats.org/officeDocument/2006/math">
                            <m:d>
                              <m:dPr>
                                <m:ctrlPr>
                                  <a:rPr lang="en-US" sz="12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1200" b="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1200" b="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∈</m:t>
                                    </m:r>
                                    <m:r>
                                      <a:rPr lang="en-US" sz="1200" b="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sz="120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d>
                              <m:dPr>
                                <m:begChr m:val="{"/>
                                <m:endChr m:val=""/>
                                <m:ctrlPr>
                                  <a:rPr lang="en-US" sz="120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eqArr>
                                  <m:eqArrPr>
                                    <m:ctrlPr>
                                      <a:rPr lang="en-US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60</m:t>
                                    </m:r>
                                    <m:r>
                                      <a:rPr lang="en-US" sz="1200" i="1" smtClean="0">
                                        <a:latin typeface="Cambria Math" panose="02040503050406030204" pitchFamily="18" charset="0"/>
                                      </a:rPr>
                                      <m:t>,  </m:t>
                                    </m:r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                                 </m:t>
                                    </m:r>
                                    <m:sSub>
                                      <m:sSubPr>
                                        <m:ctrlP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e>
                                      <m:sub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∈</m:t>
                                        </m:r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sub>
                                    </m:sSub>
                                    <m:r>
                                      <a:rPr lang="en-US" sz="1200" i="1" smtClean="0">
                                        <a:latin typeface="Cambria Math" panose="02040503050406030204" pitchFamily="18" charset="0"/>
                                      </a:rPr>
                                      <m:t>&lt;</m:t>
                                    </m:r>
                                    <m:sSub>
                                      <m:sSubPr>
                                        <m:ctrlP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sSub>
                                          <m:sSubPr>
                                            <m:ctrlPr>
                                              <a:rPr lang="en-US" sz="12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2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𝜇</m:t>
                                            </m:r>
                                          </m:e>
                                          <m:sub>
                                            <m:r>
                                              <a:rPr lang="en-US" sz="12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  <m:r>
                                              <a:rPr lang="en-US" sz="12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</m:sub>
                                        </m:sSub>
                                        <m: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+</m:t>
                                        </m:r>
                                      </m:sub>
                                    </m:s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    </m:t>
                                    </m:r>
                                  </m:e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70</m:t>
                                    </m:r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          </m:t>
                                    </m:r>
                                    <m:sSub>
                                      <m:sSubPr>
                                        <m:ctrlP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sSub>
                                          <m:sSubPr>
                                            <m:ctrlPr>
                                              <a:rPr lang="en-US" sz="12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2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𝜇</m:t>
                                            </m:r>
                                          </m:e>
                                          <m:sub>
                                            <m:r>
                                              <a:rPr lang="en-US" sz="12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  <m:r>
                                              <a:rPr lang="en-US" sz="12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</m:sub>
                                        </m:sSub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+</m:t>
                                        </m:r>
                                      </m:sub>
                                    </m:sSub>
                                    <m:r>
                                      <a:rPr lang="en-US" sz="12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≤</m:t>
                                    </m:r>
                                    <m:sSub>
                                      <m:sSubPr>
                                        <m:ctrlP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e>
                                      <m:sub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∈</m:t>
                                        </m:r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sub>
                                    </m:sSub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  <m:t>&lt;</m:t>
                                    </m:r>
                                    <m:sSub>
                                      <m:sSubPr>
                                        <m:ctrlP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+</m:t>
                                        </m:r>
                                      </m:sub>
                                    </m:s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                </m:t>
                                    </m:r>
                                  </m:e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80</m:t>
                                    </m:r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200" i="1" smtClean="0">
                                        <a:latin typeface="Cambria Math" panose="02040503050406030204" pitchFamily="18" charset="0"/>
                                      </a:rPr>
                                      <m:t>  </m:t>
                                    </m:r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                    </m:t>
                                    </m:r>
                                    <m:sSub>
                                      <m:sSubPr>
                                        <m:ctrlP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a:rPr lang="en-US" sz="120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+</m:t>
                                        </m:r>
                                      </m:sub>
                                    </m:sSub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≤</m:t>
                                    </m:r>
                                    <m:sSub>
                                      <m:sSubPr>
                                        <m:ctrlP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e>
                                      <m:sub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∈</m:t>
                                        </m:r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sub>
                                    </m:sSub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  <m:t>&lt;</m:t>
                                    </m:r>
                                    <m:sSub>
                                      <m:sSubPr>
                                        <m:ctrlP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+</m:t>
                                        </m:r>
                                      </m:sub>
                                    </m:s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+</m:t>
                                        </m:r>
                                      </m:sub>
                                    </m:s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    </m:t>
                                    </m:r>
                                  </m:e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90</m:t>
                                    </m:r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  <m:t>,  </m:t>
                                    </m:r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        </m:t>
                                    </m:r>
                                    <m:sSub>
                                      <m:sSubPr>
                                        <m:ctrlP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sSub>
                                          <m:sSubPr>
                                            <m:ctrlPr>
                                              <a:rPr lang="en-US" sz="12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2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𝜇</m:t>
                                            </m:r>
                                          </m:e>
                                          <m:sub>
                                            <m:r>
                                              <a:rPr lang="en-US" sz="12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  <m:r>
                                              <a:rPr lang="en-US" sz="12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</m:sub>
                                        </m:sSub>
                                        <m: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+</m:t>
                                        </m:r>
                                      </m:sub>
                                    </m:sSub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≤</m:t>
                                    </m:r>
                                    <m:sSub>
                                      <m:sSubPr>
                                        <m:ctrlP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e>
                                      <m:sub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∈</m:t>
                                        </m:r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sub>
                                    </m:sSub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  <m:t>&lt;</m:t>
                                    </m:r>
                                    <m:sSub>
                                      <m:sSubPr>
                                        <m:ctrlP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sSub>
                                          <m:sSubPr>
                                            <m:ctrlPr>
                                              <a:rPr lang="en-US" sz="12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2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𝜇</m:t>
                                            </m:r>
                                          </m:e>
                                          <m:sub>
                                            <m:r>
                                              <a:rPr lang="en-US" sz="12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  <m:r>
                                              <a:rPr lang="en-US" sz="12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</m:sub>
                                        </m:sSub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+2</m:t>
                                        </m:r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+</m:t>
                                        </m:r>
                                      </m:sub>
                                    </m:s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 </m:t>
                                    </m:r>
                                  </m:e>
                                  <m:e>
                                    <m:r>
                                      <a:rPr lang="en-US" sz="1200" i="1" smtClean="0">
                                        <a:latin typeface="Cambria Math" panose="02040503050406030204" pitchFamily="18" charset="0"/>
                                      </a:rPr>
                                      <m:t>&amp;</m:t>
                                    </m:r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100</m:t>
                                    </m:r>
                                    <m:r>
                                      <a:rPr lang="en-US" sz="120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                                 </m:t>
                                    </m:r>
                                    <m:sSub>
                                      <m:sSubPr>
                                        <m:ctrlP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e>
                                      <m:sub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∈</m:t>
                                        </m:r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sub>
                                    </m:sSub>
                                    <m:r>
                                      <a:rPr lang="en-US" sz="1200" i="1" smtClean="0">
                                        <a:latin typeface="Cambria Math" panose="02040503050406030204" pitchFamily="18" charset="0"/>
                                      </a:rPr>
                                      <m:t>≥</m:t>
                                    </m:r>
                                    <m:sSub>
                                      <m:sSubPr>
                                        <m:ctrlPr>
                                          <a:rPr lang="en-US" sz="120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sSub>
                                          <m:sSubPr>
                                            <m:ctrlPr>
                                              <a:rPr lang="en-US" sz="12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2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𝜇</m:t>
                                            </m:r>
                                          </m:e>
                                          <m:sub>
                                            <m:r>
                                              <a:rPr lang="en-US" sz="12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  <m:r>
                                              <a:rPr lang="en-US" sz="12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</m:sub>
                                        </m:sSub>
                                        <m: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+2</m:t>
                                        </m:r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+</m:t>
                                        </m:r>
                                      </m:sub>
                                    </m:s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 </m:t>
                                    </m:r>
                                  </m:e>
                                </m:eqArr>
                              </m:e>
                            </m:d>
                          </m:oMath>
                        </a14:m>
                        <a:endParaRPr lang="en-US" sz="1200" dirty="0"/>
                      </a:p>
                    </p:txBody>
                  </p:sp>
                </mc:Choice>
                <mc:Fallback xmlns="">
                  <p:sp>
                    <p:nvSpPr>
                      <p:cNvPr id="7" name="TextBox 6">
                        <a:extLst>
                          <a:ext uri="{FF2B5EF4-FFF2-40B4-BE49-F238E27FC236}">
                            <a16:creationId xmlns:a16="http://schemas.microsoft.com/office/drawing/2014/main" id="{5A36325A-3CEF-4ADA-B417-4AC481923401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8114830" y="3951181"/>
                        <a:ext cx="3692068" cy="947695"/>
                      </a:xfrm>
                      <a:prstGeom prst="rect">
                        <a:avLst/>
                      </a:prstGeom>
                      <a:blipFill>
                        <a:blip r:embed="rId4"/>
                        <a:stretch>
                          <a:fillRect l="-2475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sp>
                <p:nvSpPr>
                  <p:cNvPr id="16" name="Rectangle 15">
                    <a:extLst>
                      <a:ext uri="{FF2B5EF4-FFF2-40B4-BE49-F238E27FC236}">
                        <a16:creationId xmlns:a16="http://schemas.microsoft.com/office/drawing/2014/main" id="{18D4C0FA-A3C8-49D4-AA0A-4E0221FF34BE}"/>
                      </a:ext>
                    </a:extLst>
                  </p:cNvPr>
                  <p:cNvSpPr/>
                  <p:nvPr/>
                </p:nvSpPr>
                <p:spPr>
                  <a:xfrm>
                    <a:off x="5514353" y="3934946"/>
                    <a:ext cx="2563617" cy="646331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r"/>
                    <a:r>
                      <a:rPr lang="en-US" dirty="0"/>
                      <a:t>Total Restaurants+ </a:t>
                    </a:r>
                  </a:p>
                  <a:p>
                    <a:pPr algn="r"/>
                    <a:r>
                      <a:rPr lang="en-US" dirty="0"/>
                      <a:t>Score:</a:t>
                    </a:r>
                  </a:p>
                </p:txBody>
              </p:sp>
            </p:grpSp>
          </p:grpSp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1B29B122-E0D7-4C2C-BB33-D82FFB52F456}"/>
                  </a:ext>
                </a:extLst>
              </p:cNvPr>
              <p:cNvGrpSpPr/>
              <p:nvPr/>
            </p:nvGrpSpPr>
            <p:grpSpPr>
              <a:xfrm>
                <a:off x="888980" y="5016013"/>
                <a:ext cx="9502966" cy="666915"/>
                <a:chOff x="888980" y="5016013"/>
                <a:chExt cx="9502966" cy="666915"/>
              </a:xfrm>
            </p:grpSpPr>
            <p:grpSp>
              <p:nvGrpSpPr>
                <p:cNvPr id="24" name="Group 23">
                  <a:extLst>
                    <a:ext uri="{FF2B5EF4-FFF2-40B4-BE49-F238E27FC236}">
                      <a16:creationId xmlns:a16="http://schemas.microsoft.com/office/drawing/2014/main" id="{2DC19949-6219-4A29-BBBC-14B25A3F6BAC}"/>
                    </a:ext>
                  </a:extLst>
                </p:cNvPr>
                <p:cNvGrpSpPr/>
                <p:nvPr/>
              </p:nvGrpSpPr>
              <p:grpSpPr>
                <a:xfrm>
                  <a:off x="888980" y="5016013"/>
                  <a:ext cx="4270852" cy="646331"/>
                  <a:chOff x="1066780" y="5066813"/>
                  <a:chExt cx="4270852" cy="646331"/>
                </a:xfrm>
              </p:grpSpPr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9" name="TextBox 8">
                        <a:extLst>
                          <a:ext uri="{FF2B5EF4-FFF2-40B4-BE49-F238E27FC236}">
                            <a16:creationId xmlns:a16="http://schemas.microsoft.com/office/drawing/2014/main" id="{085B2127-9024-48D6-A9C1-39C3BF37CE8E}"/>
                          </a:ext>
                        </a:extLst>
                      </p:cNvPr>
                      <p:cNvSpPr txBox="1"/>
                      <p:nvPr/>
                    </p:nvSpPr>
                    <p:spPr>
                      <a:xfrm flipH="1">
                        <a:off x="2774015" y="5412454"/>
                        <a:ext cx="2563617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14:m>
                          <m:oMath xmlns:m="http://schemas.openxmlformats.org/officeDocument/2006/math">
                            <m:r>
                              <m:rPr>
                                <m:nor/>
                              </m:rPr>
                              <a:rPr lang="en-US" sz="1200" b="1" dirty="0"/>
                              <m:t>S</m:t>
                            </m:r>
                            <m:r>
                              <a:rPr lang="en-US" sz="12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12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sz="12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𝐶𝐴𝑇</m:t>
                                </m:r>
                                <m:r>
                                  <a:rPr lang="en-US" sz="12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sz="12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  <m:r>
                              <a:rPr lang="en-US" sz="12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oMath>
                        </a14:m>
                        <a:r>
                          <a:rPr lang="en-US" sz="1200" dirty="0"/>
                          <a:t> = </a:t>
                        </a:r>
                        <a:r>
                          <a:rPr lang="en-US" sz="1200" i="1" dirty="0"/>
                          <a:t>similar structure as above</a:t>
                        </a:r>
                        <a:endParaRPr lang="en-US" sz="1200" dirty="0"/>
                      </a:p>
                    </p:txBody>
                  </p:sp>
                </mc:Choice>
                <mc:Fallback xmlns="">
                  <p:sp>
                    <p:nvSpPr>
                      <p:cNvPr id="9" name="TextBox 8">
                        <a:extLst>
                          <a:ext uri="{FF2B5EF4-FFF2-40B4-BE49-F238E27FC236}">
                            <a16:creationId xmlns:a16="http://schemas.microsoft.com/office/drawing/2014/main" id="{085B2127-9024-48D6-A9C1-39C3BF37CE8E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 flipH="1">
                        <a:off x="2774015" y="5412454"/>
                        <a:ext cx="2563617" cy="276999"/>
                      </a:xfrm>
                      <a:prstGeom prst="rect">
                        <a:avLst/>
                      </a:prstGeom>
                      <a:blipFill>
                        <a:blip r:embed="rId5"/>
                        <a:stretch>
                          <a:fillRect b="-15217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sp>
                <p:nvSpPr>
                  <p:cNvPr id="17" name="Rectangle 16">
                    <a:extLst>
                      <a:ext uri="{FF2B5EF4-FFF2-40B4-BE49-F238E27FC236}">
                        <a16:creationId xmlns:a16="http://schemas.microsoft.com/office/drawing/2014/main" id="{5AE4F80D-02A3-4A67-AE00-3C44DB7D31ED}"/>
                      </a:ext>
                    </a:extLst>
                  </p:cNvPr>
                  <p:cNvSpPr/>
                  <p:nvPr/>
                </p:nvSpPr>
                <p:spPr>
                  <a:xfrm>
                    <a:off x="1066780" y="5066813"/>
                    <a:ext cx="1767455" cy="646331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r"/>
                    <a:r>
                      <a:rPr lang="en-US" dirty="0"/>
                      <a:t>Total Categories</a:t>
                    </a:r>
                  </a:p>
                  <a:p>
                    <a:pPr algn="r"/>
                    <a:r>
                      <a:rPr lang="en-US" dirty="0"/>
                      <a:t> Score:</a:t>
                    </a:r>
                  </a:p>
                </p:txBody>
              </p:sp>
            </p:grpSp>
            <p:grpSp>
              <p:nvGrpSpPr>
                <p:cNvPr id="25" name="Group 24">
                  <a:extLst>
                    <a:ext uri="{FF2B5EF4-FFF2-40B4-BE49-F238E27FC236}">
                      <a16:creationId xmlns:a16="http://schemas.microsoft.com/office/drawing/2014/main" id="{E19A1096-8A71-4C16-A475-AA6F30AF7482}"/>
                    </a:ext>
                  </a:extLst>
                </p:cNvPr>
                <p:cNvGrpSpPr/>
                <p:nvPr/>
              </p:nvGrpSpPr>
              <p:grpSpPr>
                <a:xfrm>
                  <a:off x="5336552" y="5036597"/>
                  <a:ext cx="5055394" cy="646331"/>
                  <a:chOff x="5514352" y="5087397"/>
                  <a:chExt cx="5055394" cy="646331"/>
                </a:xfrm>
              </p:grpSpPr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0" name="TextBox 9">
                        <a:extLst>
                          <a:ext uri="{FF2B5EF4-FFF2-40B4-BE49-F238E27FC236}">
                            <a16:creationId xmlns:a16="http://schemas.microsoft.com/office/drawing/2014/main" id="{497C28BA-AE93-438A-9D31-F99CCD440BA6}"/>
                          </a:ext>
                        </a:extLst>
                      </p:cNvPr>
                      <p:cNvSpPr txBox="1"/>
                      <p:nvPr/>
                    </p:nvSpPr>
                    <p:spPr>
                      <a:xfrm flipH="1">
                        <a:off x="8006129" y="5428028"/>
                        <a:ext cx="2563617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14:m>
                          <m:oMath xmlns:m="http://schemas.openxmlformats.org/officeDocument/2006/math">
                            <m:r>
                              <m:rPr>
                                <m:nor/>
                              </m:rPr>
                              <a:rPr lang="en-US" sz="1200" b="1" dirty="0"/>
                              <m:t>S</m:t>
                            </m:r>
                            <m:r>
                              <a:rPr lang="en-US" sz="12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12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sz="12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𝐶𝐴𝑇</m:t>
                                </m:r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2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sz="12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  <m:r>
                              <a:rPr lang="en-US" sz="12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oMath>
                        </a14:m>
                        <a:r>
                          <a:rPr lang="en-US" sz="1200" b="1" dirty="0"/>
                          <a:t> </a:t>
                        </a:r>
                        <a:r>
                          <a:rPr lang="en-US" sz="1200" dirty="0"/>
                          <a:t>= </a:t>
                        </a:r>
                        <a:r>
                          <a:rPr lang="en-US" sz="1200" i="1" dirty="0"/>
                          <a:t>similar structure as above</a:t>
                        </a:r>
                        <a:endParaRPr lang="en-US" sz="1200" dirty="0"/>
                      </a:p>
                    </p:txBody>
                  </p:sp>
                </mc:Choice>
                <mc:Fallback xmlns="">
                  <p:sp>
                    <p:nvSpPr>
                      <p:cNvPr id="10" name="TextBox 9">
                        <a:extLst>
                          <a:ext uri="{FF2B5EF4-FFF2-40B4-BE49-F238E27FC236}">
                            <a16:creationId xmlns:a16="http://schemas.microsoft.com/office/drawing/2014/main" id="{497C28BA-AE93-438A-9D31-F99CCD440BA6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 flipH="1">
                        <a:off x="8006129" y="5428028"/>
                        <a:ext cx="2563617" cy="276999"/>
                      </a:xfrm>
                      <a:prstGeom prst="rect">
                        <a:avLst/>
                      </a:prstGeom>
                      <a:blipFill>
                        <a:blip r:embed="rId6"/>
                        <a:stretch>
                          <a:fillRect t="-2222" b="-17778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sp>
                <p:nvSpPr>
                  <p:cNvPr id="18" name="Rectangle 17">
                    <a:extLst>
                      <a:ext uri="{FF2B5EF4-FFF2-40B4-BE49-F238E27FC236}">
                        <a16:creationId xmlns:a16="http://schemas.microsoft.com/office/drawing/2014/main" id="{1A1EC502-912E-4346-95F8-718EB9C5D1AB}"/>
                      </a:ext>
                    </a:extLst>
                  </p:cNvPr>
                  <p:cNvSpPr/>
                  <p:nvPr/>
                </p:nvSpPr>
                <p:spPr>
                  <a:xfrm>
                    <a:off x="5514352" y="5087397"/>
                    <a:ext cx="2563617" cy="646331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r"/>
                    <a:r>
                      <a:rPr lang="en-US" dirty="0"/>
                      <a:t>Total Categories+</a:t>
                    </a:r>
                  </a:p>
                  <a:p>
                    <a:pPr algn="r"/>
                    <a:r>
                      <a:rPr lang="en-US" dirty="0"/>
                      <a:t> Score:</a:t>
                    </a:r>
                  </a:p>
                </p:txBody>
              </p:sp>
            </p:grpSp>
          </p:grpSp>
        </p:grp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49964A00-6382-41C3-8D8A-F777BF684386}"/>
              </a:ext>
            </a:extLst>
          </p:cNvPr>
          <p:cNvSpPr/>
          <p:nvPr/>
        </p:nvSpPr>
        <p:spPr>
          <a:xfrm>
            <a:off x="774994" y="6013543"/>
            <a:ext cx="10645130" cy="6039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6DA087E-715B-4F4D-9E94-1B3A0CB21CA2}"/>
                  </a:ext>
                </a:extLst>
              </p:cNvPr>
              <p:cNvSpPr txBox="1"/>
              <p:nvPr/>
            </p:nvSpPr>
            <p:spPr>
              <a:xfrm>
                <a:off x="648695" y="6115474"/>
                <a:ext cx="10897728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/>
                  <a:t>OVERALL COUNTY SCORE:   </a:t>
                </a:r>
                <a:r>
                  <a:rPr lang="en-US" sz="20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0.3</a:t>
                </a:r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[S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+∈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+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𝐶𝐴𝑇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+∈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)]</m:t>
                    </m:r>
                  </m:oMath>
                </a14:m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+   </a:t>
                </a:r>
                <a:r>
                  <a:rPr lang="en-US" sz="20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0.2</a:t>
                </a:r>
                <a:r>
                  <a:rPr lang="en-US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[S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]   +   </a:t>
                </a:r>
                <a:r>
                  <a:rPr lang="en-US" sz="20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0.1</a:t>
                </a:r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[S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+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</m:t>
                    </m:r>
                    <m:r>
                      <a:rPr lang="en-US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𝐶𝐴𝑇</m:t>
                        </m:r>
                        <m:r>
                          <a:rPr lang="en-US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6DA087E-715B-4F4D-9E94-1B3A0CB21C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695" y="6115474"/>
                <a:ext cx="10897728" cy="400110"/>
              </a:xfrm>
              <a:prstGeom prst="rect">
                <a:avLst/>
              </a:prstGeom>
              <a:blipFill>
                <a:blip r:embed="rId7"/>
                <a:stretch>
                  <a:fillRect t="-7576" b="-2575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142457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0201D-4FC3-4568-8404-8DE521C43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787268"/>
            <a:ext cx="7729728" cy="1188720"/>
          </a:xfrm>
        </p:spPr>
        <p:txBody>
          <a:bodyPr/>
          <a:lstStyle/>
          <a:p>
            <a:r>
              <a:rPr lang="en-US" dirty="0"/>
              <a:t>Data collection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F85819F-D31B-409A-B745-5163D8DD8BA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83724306"/>
              </p:ext>
            </p:extLst>
          </p:nvPr>
        </p:nvGraphicFramePr>
        <p:xfrm>
          <a:off x="326590" y="2511147"/>
          <a:ext cx="11418720" cy="45125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B8634951-6A53-48B3-A9EC-9F8E542B7F01}"/>
              </a:ext>
            </a:extLst>
          </p:cNvPr>
          <p:cNvSpPr txBox="1"/>
          <p:nvPr/>
        </p:nvSpPr>
        <p:spPr>
          <a:xfrm>
            <a:off x="2449601" y="2147483"/>
            <a:ext cx="7362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Results of Yelp API call attempts using search parameter:</a:t>
            </a:r>
          </a:p>
        </p:txBody>
      </p:sp>
    </p:spTree>
    <p:extLst>
      <p:ext uri="{BB962C8B-B14F-4D97-AF65-F5344CB8AC3E}">
        <p14:creationId xmlns:p14="http://schemas.microsoft.com/office/powerpoint/2010/main" val="7545145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0201D-4FC3-4568-8404-8DE521C43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719028"/>
            <a:ext cx="7729728" cy="1188720"/>
          </a:xfrm>
        </p:spPr>
        <p:txBody>
          <a:bodyPr/>
          <a:lstStyle/>
          <a:p>
            <a:r>
              <a:rPr lang="en-US" dirty="0"/>
              <a:t>Data prep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34A4AE-D841-490D-9C29-F1B3967DB404}"/>
              </a:ext>
            </a:extLst>
          </p:cNvPr>
          <p:cNvSpPr txBox="1"/>
          <p:nvPr/>
        </p:nvSpPr>
        <p:spPr>
          <a:xfrm>
            <a:off x="734096" y="3354854"/>
            <a:ext cx="29997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Raw Data:</a:t>
            </a:r>
          </a:p>
          <a:p>
            <a:pPr algn="ctr"/>
            <a:r>
              <a:rPr lang="en-US" dirty="0"/>
              <a:t>Duplicate entries</a:t>
            </a:r>
          </a:p>
          <a:p>
            <a:pPr algn="ctr"/>
            <a:r>
              <a:rPr lang="en-US" dirty="0"/>
              <a:t>Returned locations not in Bay</a:t>
            </a:r>
          </a:p>
          <a:p>
            <a:pPr algn="ctr"/>
            <a:r>
              <a:rPr lang="en-US" dirty="0"/>
              <a:t>Unnecessary categories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9E41AD-19D1-4BDF-AA3F-530D3C444D79}"/>
              </a:ext>
            </a:extLst>
          </p:cNvPr>
          <p:cNvSpPr txBox="1"/>
          <p:nvPr/>
        </p:nvSpPr>
        <p:spPr>
          <a:xfrm>
            <a:off x="4043173" y="3371079"/>
            <a:ext cx="38227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Process:</a:t>
            </a:r>
          </a:p>
          <a:p>
            <a:pPr algn="ctr"/>
            <a:r>
              <a:rPr lang="en-US" dirty="0"/>
              <a:t>Check Yelp ID for duplicates</a:t>
            </a:r>
          </a:p>
          <a:p>
            <a:pPr algn="ctr"/>
            <a:r>
              <a:rPr lang="en-US" dirty="0"/>
              <a:t>Delete rows with unexpected zip</a:t>
            </a:r>
          </a:p>
          <a:p>
            <a:pPr algn="ctr"/>
            <a:r>
              <a:rPr lang="en-US" dirty="0"/>
              <a:t>Loop to remove irrelevant categories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CE9CBA-3F5C-4EED-A6E1-20797E29860D}"/>
              </a:ext>
            </a:extLst>
          </p:cNvPr>
          <p:cNvSpPr txBox="1"/>
          <p:nvPr/>
        </p:nvSpPr>
        <p:spPr>
          <a:xfrm>
            <a:off x="7916382" y="3354853"/>
            <a:ext cx="35415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Output:</a:t>
            </a:r>
          </a:p>
          <a:p>
            <a:pPr algn="ctr"/>
            <a:r>
              <a:rPr lang="en-US" dirty="0"/>
              <a:t>Full set of valid restaurants in Bay</a:t>
            </a:r>
          </a:p>
          <a:p>
            <a:pPr algn="ctr"/>
            <a:r>
              <a:rPr lang="en-US" dirty="0"/>
              <a:t>Merge with county using </a:t>
            </a:r>
            <a:r>
              <a:rPr lang="en-US" dirty="0" err="1"/>
              <a:t>zipcode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59094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0201D-4FC3-4568-8404-8DE521C43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719028"/>
            <a:ext cx="7729728" cy="1188720"/>
          </a:xfrm>
        </p:spPr>
        <p:txBody>
          <a:bodyPr/>
          <a:lstStyle/>
          <a:p>
            <a:r>
              <a:rPr lang="en-US" dirty="0"/>
              <a:t>Analysis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65A27D-DD48-4715-900B-888707718959}"/>
              </a:ext>
            </a:extLst>
          </p:cNvPr>
          <p:cNvSpPr txBox="1"/>
          <p:nvPr/>
        </p:nvSpPr>
        <p:spPr>
          <a:xfrm>
            <a:off x="2414778" y="2721325"/>
            <a:ext cx="736244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Full Bay Area Dataset:</a:t>
            </a:r>
          </a:p>
          <a:p>
            <a:pPr algn="ctr"/>
            <a:r>
              <a:rPr lang="en-US" dirty="0"/>
              <a:t>Total Count, Category Dist., Ratings Dist., Avg. Rating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County scale:</a:t>
            </a:r>
          </a:p>
          <a:p>
            <a:pPr algn="ctr"/>
            <a:r>
              <a:rPr lang="en-US" dirty="0"/>
              <a:t>Total Count, Category Distribution, Ratings Distribution, Avg. Rating</a:t>
            </a:r>
          </a:p>
        </p:txBody>
      </p:sp>
    </p:spTree>
    <p:extLst>
      <p:ext uri="{BB962C8B-B14F-4D97-AF65-F5344CB8AC3E}">
        <p14:creationId xmlns:p14="http://schemas.microsoft.com/office/powerpoint/2010/main" val="11730179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0201D-4FC3-4568-8404-8DE521C43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719028"/>
            <a:ext cx="7729728" cy="1188720"/>
          </a:xfrm>
        </p:spPr>
        <p:txBody>
          <a:bodyPr/>
          <a:lstStyle/>
          <a:p>
            <a:r>
              <a:rPr lang="en-US" dirty="0"/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18642984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0201D-4FC3-4568-8404-8DE521C43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719028"/>
            <a:ext cx="7729728" cy="1188720"/>
          </a:xfrm>
        </p:spPr>
        <p:txBody>
          <a:bodyPr/>
          <a:lstStyle/>
          <a:p>
            <a:r>
              <a:rPr lang="en-US" dirty="0"/>
              <a:t>graphs</a:t>
            </a:r>
          </a:p>
        </p:txBody>
      </p:sp>
    </p:spTree>
    <p:extLst>
      <p:ext uri="{BB962C8B-B14F-4D97-AF65-F5344CB8AC3E}">
        <p14:creationId xmlns:p14="http://schemas.microsoft.com/office/powerpoint/2010/main" val="7354234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0201D-4FC3-4568-8404-8DE521C43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719028"/>
            <a:ext cx="7729728" cy="1188720"/>
          </a:xfrm>
        </p:spPr>
        <p:txBody>
          <a:bodyPr/>
          <a:lstStyle/>
          <a:p>
            <a:r>
              <a:rPr lang="en-US" dirty="0"/>
              <a:t>Areas to improve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3DFA39-1401-4DB4-BD19-F73F887E593D}"/>
              </a:ext>
            </a:extLst>
          </p:cNvPr>
          <p:cNvSpPr txBox="1"/>
          <p:nvPr/>
        </p:nvSpPr>
        <p:spPr>
          <a:xfrm>
            <a:off x="2414778" y="2721325"/>
            <a:ext cx="73624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Verifying Data</a:t>
            </a:r>
          </a:p>
          <a:p>
            <a:pPr algn="ctr"/>
            <a:r>
              <a:rPr lang="en-US" dirty="0"/>
              <a:t>Supplement with Additional Sources</a:t>
            </a:r>
          </a:p>
          <a:p>
            <a:pPr algn="ctr"/>
            <a:r>
              <a:rPr lang="en-US" dirty="0"/>
              <a:t>Research Preference Factors</a:t>
            </a:r>
          </a:p>
          <a:p>
            <a:pPr algn="ctr"/>
            <a:r>
              <a:rPr lang="en-US" dirty="0"/>
              <a:t>Tweak Formula</a:t>
            </a:r>
          </a:p>
        </p:txBody>
      </p:sp>
    </p:spTree>
    <p:extLst>
      <p:ext uri="{BB962C8B-B14F-4D97-AF65-F5344CB8AC3E}">
        <p14:creationId xmlns:p14="http://schemas.microsoft.com/office/powerpoint/2010/main" val="22841739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0201D-4FC3-4568-8404-8DE521C43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719028"/>
            <a:ext cx="7729728" cy="1188720"/>
          </a:xfrm>
        </p:spPr>
        <p:txBody>
          <a:bodyPr/>
          <a:lstStyle/>
          <a:p>
            <a:r>
              <a:rPr lang="en-US" dirty="0"/>
              <a:t>Future Exploration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41E4E24-D77E-4622-A777-A76ED2FC4A80}"/>
              </a:ext>
            </a:extLst>
          </p:cNvPr>
          <p:cNvSpPr txBox="1"/>
          <p:nvPr/>
        </p:nvSpPr>
        <p:spPr>
          <a:xfrm>
            <a:off x="2414778" y="2721325"/>
            <a:ext cx="736244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Compare on Local Level</a:t>
            </a:r>
          </a:p>
          <a:p>
            <a:pPr algn="ctr"/>
            <a:r>
              <a:rPr lang="en-US" dirty="0"/>
              <a:t>Combine with Alternate Sources</a:t>
            </a:r>
          </a:p>
          <a:p>
            <a:pPr algn="ctr"/>
            <a:r>
              <a:rPr lang="en-US" dirty="0"/>
              <a:t>Compare Foodie Hotspots to Local Rent Prices</a:t>
            </a:r>
          </a:p>
          <a:p>
            <a:pPr algn="ctr"/>
            <a:r>
              <a:rPr lang="en-US" dirty="0"/>
              <a:t>Expand Outside Food, </a:t>
            </a:r>
            <a:r>
              <a:rPr lang="en-US" dirty="0" err="1"/>
              <a:t>eg.</a:t>
            </a:r>
            <a:r>
              <a:rPr lang="en-US" dirty="0"/>
              <a:t> Clubs, Bars, Golf</a:t>
            </a:r>
          </a:p>
          <a:p>
            <a:pPr algn="ctr"/>
            <a:r>
              <a:rPr lang="en-US" dirty="0"/>
              <a:t>Study Other Major Cities</a:t>
            </a:r>
          </a:p>
        </p:txBody>
      </p:sp>
    </p:spTree>
    <p:extLst>
      <p:ext uri="{BB962C8B-B14F-4D97-AF65-F5344CB8AC3E}">
        <p14:creationId xmlns:p14="http://schemas.microsoft.com/office/powerpoint/2010/main" val="37741705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0201D-4FC3-4568-8404-8DE521C43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719028"/>
            <a:ext cx="7729728" cy="1188720"/>
          </a:xfrm>
        </p:spPr>
        <p:txBody>
          <a:bodyPr/>
          <a:lstStyle/>
          <a:p>
            <a:r>
              <a:rPr lang="en-US" dirty="0"/>
              <a:t>Implementation</a:t>
            </a:r>
          </a:p>
        </p:txBody>
      </p:sp>
    </p:spTree>
    <p:extLst>
      <p:ext uri="{BB962C8B-B14F-4D97-AF65-F5344CB8AC3E}">
        <p14:creationId xmlns:p14="http://schemas.microsoft.com/office/powerpoint/2010/main" val="36107788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B566E2E-0EAF-486C-BF21-2EC7C9104067}"/>
              </a:ext>
            </a:extLst>
          </p:cNvPr>
          <p:cNvCxnSpPr/>
          <p:nvPr/>
        </p:nvCxnSpPr>
        <p:spPr>
          <a:xfrm>
            <a:off x="6104792" y="2311505"/>
            <a:ext cx="0" cy="364001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16">
            <a:extLst>
              <a:ext uri="{FF2B5EF4-FFF2-40B4-BE49-F238E27FC236}">
                <a16:creationId xmlns:a16="http://schemas.microsoft.com/office/drawing/2014/main" id="{B786266F-3B7A-4DF0-BBA3-40741CAC2213}"/>
              </a:ext>
            </a:extLst>
          </p:cNvPr>
          <p:cNvSpPr txBox="1"/>
          <p:nvPr/>
        </p:nvSpPr>
        <p:spPr>
          <a:xfrm>
            <a:off x="8626553" y="5856085"/>
            <a:ext cx="1285929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400" dirty="0">
                <a:latin typeface="Baskerville Old Face" panose="02020602080505020303" pitchFamily="18" charset="0"/>
              </a:rPr>
              <a:t>Conclusion  </a:t>
            </a:r>
            <a:r>
              <a:rPr lang="en-US" sz="1600" dirty="0">
                <a:latin typeface="Baskerville Old Face" panose="02020602080505020303" pitchFamily="18" charset="0"/>
              </a:rPr>
              <a:t>17</a:t>
            </a:r>
          </a:p>
        </p:txBody>
      </p:sp>
      <p:sp>
        <p:nvSpPr>
          <p:cNvPr id="38" name="15">
            <a:extLst>
              <a:ext uri="{FF2B5EF4-FFF2-40B4-BE49-F238E27FC236}">
                <a16:creationId xmlns:a16="http://schemas.microsoft.com/office/drawing/2014/main" id="{40054304-0596-4E73-84CE-7151597E7DA3}"/>
              </a:ext>
            </a:extLst>
          </p:cNvPr>
          <p:cNvSpPr txBox="1"/>
          <p:nvPr/>
        </p:nvSpPr>
        <p:spPr>
          <a:xfrm>
            <a:off x="7762535" y="5557413"/>
            <a:ext cx="2149948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400" dirty="0">
                <a:latin typeface="Baskerville Old Face" panose="02020602080505020303" pitchFamily="18" charset="0"/>
              </a:rPr>
              <a:t>Tips for Repeat Studies  </a:t>
            </a:r>
            <a:r>
              <a:rPr lang="en-US" sz="1600" dirty="0">
                <a:latin typeface="Baskerville Old Face" panose="02020602080505020303" pitchFamily="18" charset="0"/>
              </a:rPr>
              <a:t>16</a:t>
            </a:r>
          </a:p>
        </p:txBody>
      </p:sp>
      <p:sp>
        <p:nvSpPr>
          <p:cNvPr id="36" name="14">
            <a:extLst>
              <a:ext uri="{FF2B5EF4-FFF2-40B4-BE49-F238E27FC236}">
                <a16:creationId xmlns:a16="http://schemas.microsoft.com/office/drawing/2014/main" id="{F10C09EC-B2A9-4729-864E-09FC873D5ABD}"/>
              </a:ext>
            </a:extLst>
          </p:cNvPr>
          <p:cNvSpPr txBox="1"/>
          <p:nvPr/>
        </p:nvSpPr>
        <p:spPr>
          <a:xfrm>
            <a:off x="8293129" y="5273034"/>
            <a:ext cx="1619354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400" dirty="0">
                <a:latin typeface="Baskerville Old Face" panose="02020602080505020303" pitchFamily="18" charset="0"/>
              </a:rPr>
              <a:t>Implementation  </a:t>
            </a:r>
            <a:r>
              <a:rPr lang="en-US" sz="1600" dirty="0">
                <a:latin typeface="Baskerville Old Face" panose="02020602080505020303" pitchFamily="18" charset="0"/>
              </a:rPr>
              <a:t>15</a:t>
            </a:r>
          </a:p>
        </p:txBody>
      </p:sp>
      <p:sp>
        <p:nvSpPr>
          <p:cNvPr id="41" name="13">
            <a:extLst>
              <a:ext uri="{FF2B5EF4-FFF2-40B4-BE49-F238E27FC236}">
                <a16:creationId xmlns:a16="http://schemas.microsoft.com/office/drawing/2014/main" id="{CB3E084A-33B1-4096-A2D5-E0B8ACDEDEEC}"/>
              </a:ext>
            </a:extLst>
          </p:cNvPr>
          <p:cNvSpPr txBox="1"/>
          <p:nvPr/>
        </p:nvSpPr>
        <p:spPr>
          <a:xfrm>
            <a:off x="8202359" y="3910626"/>
            <a:ext cx="1829347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400" dirty="0">
                <a:latin typeface="Baskerville Old Face" panose="02020602080505020303" pitchFamily="18" charset="0"/>
              </a:rPr>
              <a:t>Future Exploration  </a:t>
            </a:r>
            <a:r>
              <a:rPr lang="en-US" sz="1600" dirty="0">
                <a:latin typeface="Baskerville Old Face" panose="02020602080505020303" pitchFamily="18" charset="0"/>
              </a:rPr>
              <a:t>14</a:t>
            </a:r>
          </a:p>
        </p:txBody>
      </p:sp>
      <p:sp>
        <p:nvSpPr>
          <p:cNvPr id="40" name="12">
            <a:extLst>
              <a:ext uri="{FF2B5EF4-FFF2-40B4-BE49-F238E27FC236}">
                <a16:creationId xmlns:a16="http://schemas.microsoft.com/office/drawing/2014/main" id="{73C029D2-D635-4417-A5BB-4556AAC8FC7F}"/>
              </a:ext>
            </a:extLst>
          </p:cNvPr>
          <p:cNvSpPr txBox="1"/>
          <p:nvPr/>
        </p:nvSpPr>
        <p:spPr>
          <a:xfrm>
            <a:off x="8298041" y="3661529"/>
            <a:ext cx="1726755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400" dirty="0">
                <a:latin typeface="Baskerville Old Face" panose="02020602080505020303" pitchFamily="18" charset="0"/>
              </a:rPr>
              <a:t>Areas to Improve  </a:t>
            </a:r>
            <a:r>
              <a:rPr lang="en-US" sz="1600" dirty="0">
                <a:latin typeface="Baskerville Old Face" panose="02020602080505020303" pitchFamily="18" charset="0"/>
              </a:rPr>
              <a:t>13</a:t>
            </a:r>
          </a:p>
        </p:txBody>
      </p:sp>
      <p:sp>
        <p:nvSpPr>
          <p:cNvPr id="35" name="11">
            <a:extLst>
              <a:ext uri="{FF2B5EF4-FFF2-40B4-BE49-F238E27FC236}">
                <a16:creationId xmlns:a16="http://schemas.microsoft.com/office/drawing/2014/main" id="{41E12DC8-843E-4CE8-90F2-3208361900D3}"/>
              </a:ext>
            </a:extLst>
          </p:cNvPr>
          <p:cNvSpPr txBox="1"/>
          <p:nvPr/>
        </p:nvSpPr>
        <p:spPr>
          <a:xfrm>
            <a:off x="9944639" y="2431715"/>
            <a:ext cx="712053" cy="55399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latin typeface="Baskerville Old Face" panose="02020602080505020303" pitchFamily="18" charset="0"/>
              </a:rPr>
              <a:t>Graphs</a:t>
            </a:r>
          </a:p>
          <a:p>
            <a:pPr algn="ctr"/>
            <a:r>
              <a:rPr lang="en-US" sz="1600" dirty="0">
                <a:latin typeface="Baskerville Old Face" panose="02020602080505020303" pitchFamily="18" charset="0"/>
              </a:rPr>
              <a:t>13</a:t>
            </a:r>
          </a:p>
        </p:txBody>
      </p:sp>
      <p:sp>
        <p:nvSpPr>
          <p:cNvPr id="34" name="10">
            <a:extLst>
              <a:ext uri="{FF2B5EF4-FFF2-40B4-BE49-F238E27FC236}">
                <a16:creationId xmlns:a16="http://schemas.microsoft.com/office/drawing/2014/main" id="{FA233422-4D54-46EB-A49D-30D845A265B5}"/>
              </a:ext>
            </a:extLst>
          </p:cNvPr>
          <p:cNvSpPr txBox="1"/>
          <p:nvPr/>
        </p:nvSpPr>
        <p:spPr>
          <a:xfrm>
            <a:off x="7585751" y="2431715"/>
            <a:ext cx="833593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400" dirty="0">
                <a:latin typeface="Baskerville Old Face" panose="02020602080505020303" pitchFamily="18" charset="0"/>
              </a:rPr>
              <a:t>Results  </a:t>
            </a:r>
          </a:p>
          <a:p>
            <a:pPr algn="ctr"/>
            <a:r>
              <a:rPr lang="en-US" sz="1600" dirty="0">
                <a:latin typeface="Baskerville Old Face" panose="02020602080505020303" pitchFamily="18" charset="0"/>
              </a:rPr>
              <a:t>12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353AC8F-AEE0-473C-AED1-48B40A91724D}"/>
              </a:ext>
            </a:extLst>
          </p:cNvPr>
          <p:cNvGrpSpPr/>
          <p:nvPr/>
        </p:nvGrpSpPr>
        <p:grpSpPr>
          <a:xfrm>
            <a:off x="979882" y="3807777"/>
            <a:ext cx="3964067" cy="553998"/>
            <a:chOff x="907568" y="3825217"/>
            <a:chExt cx="3964067" cy="553998"/>
          </a:xfrm>
        </p:grpSpPr>
        <p:sp>
          <p:nvSpPr>
            <p:cNvPr id="33" name="6">
              <a:extLst>
                <a:ext uri="{FF2B5EF4-FFF2-40B4-BE49-F238E27FC236}">
                  <a16:creationId xmlns:a16="http://schemas.microsoft.com/office/drawing/2014/main" id="{9D07D48A-3834-429E-B915-EDA222135BCF}"/>
                </a:ext>
              </a:extLst>
            </p:cNvPr>
            <p:cNvSpPr txBox="1"/>
            <p:nvPr/>
          </p:nvSpPr>
          <p:spPr>
            <a:xfrm>
              <a:off x="4005692" y="3825217"/>
              <a:ext cx="865943" cy="553998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latin typeface="Baskerville Old Face" panose="02020602080505020303" pitchFamily="18" charset="0"/>
                </a:rPr>
                <a:t>Modeling</a:t>
              </a:r>
            </a:p>
            <a:p>
              <a:pPr algn="ctr"/>
              <a:r>
                <a:rPr lang="en-US" sz="1600" dirty="0">
                  <a:latin typeface="Baskerville Old Face" panose="02020602080505020303" pitchFamily="18" charset="0"/>
                </a:rPr>
                <a:t>8</a:t>
              </a:r>
            </a:p>
          </p:txBody>
        </p:sp>
        <p:sp>
          <p:nvSpPr>
            <p:cNvPr id="29" name="5">
              <a:extLst>
                <a:ext uri="{FF2B5EF4-FFF2-40B4-BE49-F238E27FC236}">
                  <a16:creationId xmlns:a16="http://schemas.microsoft.com/office/drawing/2014/main" id="{25AC276A-76DD-4039-8598-D67F05984DA6}"/>
                </a:ext>
              </a:extLst>
            </p:cNvPr>
            <p:cNvSpPr txBox="1"/>
            <p:nvPr/>
          </p:nvSpPr>
          <p:spPr>
            <a:xfrm>
              <a:off x="907568" y="3825217"/>
              <a:ext cx="1107996" cy="553998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400" dirty="0">
                  <a:latin typeface="Baskerville Old Face" panose="02020602080505020303" pitchFamily="18" charset="0"/>
                </a:rPr>
                <a:t>Assumptions</a:t>
              </a:r>
            </a:p>
            <a:p>
              <a:pPr algn="ctr"/>
              <a:r>
                <a:rPr lang="en-US" sz="1600" dirty="0">
                  <a:latin typeface="Baskerville Old Face" panose="02020602080505020303" pitchFamily="18" charset="0"/>
                </a:rPr>
                <a:t>7</a:t>
              </a:r>
            </a:p>
          </p:txBody>
        </p:sp>
      </p:grpSp>
      <p:sp>
        <p:nvSpPr>
          <p:cNvPr id="20" name="cat6">
            <a:extLst>
              <a:ext uri="{FF2B5EF4-FFF2-40B4-BE49-F238E27FC236}">
                <a16:creationId xmlns:a16="http://schemas.microsoft.com/office/drawing/2014/main" id="{467AC1E4-B4E1-44D6-95FF-05DC422933C4}"/>
              </a:ext>
            </a:extLst>
          </p:cNvPr>
          <p:cNvSpPr txBox="1"/>
          <p:nvPr/>
        </p:nvSpPr>
        <p:spPr>
          <a:xfrm>
            <a:off x="8202359" y="4675849"/>
            <a:ext cx="16450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Palace Script MT" panose="030303020206070C0B05" pitchFamily="66" charset="0"/>
                <a:cs typeface="MoolBoran" panose="020B0604020202020204" pitchFamily="34" charset="0"/>
              </a:rPr>
              <a:t>Total Bill</a:t>
            </a:r>
          </a:p>
        </p:txBody>
      </p:sp>
      <p:sp>
        <p:nvSpPr>
          <p:cNvPr id="18" name="cat5">
            <a:extLst>
              <a:ext uri="{FF2B5EF4-FFF2-40B4-BE49-F238E27FC236}">
                <a16:creationId xmlns:a16="http://schemas.microsoft.com/office/drawing/2014/main" id="{63A3D0B3-23B5-46A1-AF7E-B05923DD8FF0}"/>
              </a:ext>
            </a:extLst>
          </p:cNvPr>
          <p:cNvSpPr txBox="1"/>
          <p:nvPr/>
        </p:nvSpPr>
        <p:spPr>
          <a:xfrm>
            <a:off x="8005240" y="3031184"/>
            <a:ext cx="21880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Palace Script MT" panose="030303020206070C0B05" pitchFamily="66" charset="0"/>
                <a:cs typeface="MoolBoran" panose="020B0604020202020204" pitchFamily="34" charset="0"/>
              </a:rPr>
              <a:t>Side Items</a:t>
            </a:r>
          </a:p>
        </p:txBody>
      </p:sp>
      <p:sp>
        <p:nvSpPr>
          <p:cNvPr id="16" name="cat4">
            <a:extLst>
              <a:ext uri="{FF2B5EF4-FFF2-40B4-BE49-F238E27FC236}">
                <a16:creationId xmlns:a16="http://schemas.microsoft.com/office/drawing/2014/main" id="{FF68ADAE-5B81-4561-A960-5AB8190A85BF}"/>
              </a:ext>
            </a:extLst>
          </p:cNvPr>
          <p:cNvSpPr txBox="1"/>
          <p:nvPr/>
        </p:nvSpPr>
        <p:spPr>
          <a:xfrm>
            <a:off x="8271934" y="1857288"/>
            <a:ext cx="1801172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600" dirty="0">
                <a:latin typeface="Palace Script MT" panose="030303020206070C0B05" pitchFamily="66" charset="0"/>
                <a:cs typeface="MoolBoran" panose="020B0604020202020204" pitchFamily="34" charset="0"/>
              </a:rPr>
              <a:t>Dessert</a:t>
            </a:r>
          </a:p>
        </p:txBody>
      </p:sp>
      <p:sp>
        <p:nvSpPr>
          <p:cNvPr id="17" name="cat3">
            <a:extLst>
              <a:ext uri="{FF2B5EF4-FFF2-40B4-BE49-F238E27FC236}">
                <a16:creationId xmlns:a16="http://schemas.microsoft.com/office/drawing/2014/main" id="{0DEF0411-44D7-4E69-AF27-1F00E02B7C7B}"/>
              </a:ext>
            </a:extLst>
          </p:cNvPr>
          <p:cNvSpPr txBox="1"/>
          <p:nvPr/>
        </p:nvSpPr>
        <p:spPr>
          <a:xfrm>
            <a:off x="2184161" y="4238920"/>
            <a:ext cx="18011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Palace Script MT" panose="030303020206070C0B05" pitchFamily="66" charset="0"/>
                <a:cs typeface="MoolBoran" panose="020B0604020202020204" pitchFamily="34" charset="0"/>
              </a:rPr>
              <a:t>Entrée</a:t>
            </a:r>
          </a:p>
        </p:txBody>
      </p:sp>
      <p:sp>
        <p:nvSpPr>
          <p:cNvPr id="15" name="cat2">
            <a:extLst>
              <a:ext uri="{FF2B5EF4-FFF2-40B4-BE49-F238E27FC236}">
                <a16:creationId xmlns:a16="http://schemas.microsoft.com/office/drawing/2014/main" id="{83AF946B-2207-4D1A-866D-D8AE241B9958}"/>
              </a:ext>
            </a:extLst>
          </p:cNvPr>
          <p:cNvSpPr txBox="1"/>
          <p:nvPr/>
        </p:nvSpPr>
        <p:spPr>
          <a:xfrm>
            <a:off x="2214533" y="2868046"/>
            <a:ext cx="18011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err="1">
                <a:latin typeface="Palace Script MT" panose="030303020206070C0B05" pitchFamily="66" charset="0"/>
                <a:cs typeface="MoolBoran" panose="020B0604020202020204" pitchFamily="34" charset="0"/>
              </a:rPr>
              <a:t>Api-tizer</a:t>
            </a:r>
            <a:endParaRPr lang="en-US" sz="3600" dirty="0">
              <a:latin typeface="Palace Script MT" panose="030303020206070C0B05" pitchFamily="66" charset="0"/>
              <a:cs typeface="MoolBoran" panose="020B0604020202020204" pitchFamily="34" charset="0"/>
            </a:endParaRPr>
          </a:p>
        </p:txBody>
      </p:sp>
      <p:sp>
        <p:nvSpPr>
          <p:cNvPr id="9" name="cat1">
            <a:extLst>
              <a:ext uri="{FF2B5EF4-FFF2-40B4-BE49-F238E27FC236}">
                <a16:creationId xmlns:a16="http://schemas.microsoft.com/office/drawing/2014/main" id="{6B2E0470-C6AE-4C92-BA46-F8C170D942D1}"/>
              </a:ext>
            </a:extLst>
          </p:cNvPr>
          <p:cNvSpPr txBox="1"/>
          <p:nvPr/>
        </p:nvSpPr>
        <p:spPr>
          <a:xfrm>
            <a:off x="2078600" y="1768719"/>
            <a:ext cx="20122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Palace Script MT" panose="030303020206070C0B05" pitchFamily="66" charset="0"/>
              </a:rPr>
              <a:t>Cocktails List</a:t>
            </a:r>
          </a:p>
        </p:txBody>
      </p:sp>
      <p:sp>
        <p:nvSpPr>
          <p:cNvPr id="7" name="sub">
            <a:extLst>
              <a:ext uri="{FF2B5EF4-FFF2-40B4-BE49-F238E27FC236}">
                <a16:creationId xmlns:a16="http://schemas.microsoft.com/office/drawing/2014/main" id="{D021FA0C-6FF2-4A03-A594-7CB7F5938FF2}"/>
              </a:ext>
            </a:extLst>
          </p:cNvPr>
          <p:cNvSpPr txBox="1"/>
          <p:nvPr/>
        </p:nvSpPr>
        <p:spPr>
          <a:xfrm>
            <a:off x="5162763" y="1703813"/>
            <a:ext cx="18664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Click item for more details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BC36F2-E55B-473A-A3C9-BF70FEE154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2201" y="467022"/>
            <a:ext cx="7385182" cy="1097192"/>
          </a:xfrm>
        </p:spPr>
        <p:txBody>
          <a:bodyPr>
            <a:normAutofit/>
          </a:bodyPr>
          <a:lstStyle/>
          <a:p>
            <a:r>
              <a:rPr lang="en-US" dirty="0"/>
              <a:t>Presentation menu</a:t>
            </a:r>
            <a:br>
              <a:rPr lang="en-US" dirty="0"/>
            </a:br>
            <a:r>
              <a:rPr lang="en-US" sz="800" dirty="0"/>
              <a:t> </a:t>
            </a:r>
            <a:br>
              <a:rPr lang="en-US" dirty="0"/>
            </a:br>
            <a:r>
              <a:rPr lang="en-US" sz="1100" dirty="0"/>
              <a:t>A Project in four courses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CA43EB9-3D41-4CE2-A916-67AF32612775}"/>
              </a:ext>
            </a:extLst>
          </p:cNvPr>
          <p:cNvGrpSpPr/>
          <p:nvPr/>
        </p:nvGrpSpPr>
        <p:grpSpPr>
          <a:xfrm>
            <a:off x="904502" y="2393185"/>
            <a:ext cx="4360491" cy="553998"/>
            <a:chOff x="727078" y="2393185"/>
            <a:chExt cx="4360491" cy="553998"/>
          </a:xfrm>
        </p:grpSpPr>
        <p:sp>
          <p:nvSpPr>
            <p:cNvPr id="27" name="3">
              <a:extLst>
                <a:ext uri="{FF2B5EF4-FFF2-40B4-BE49-F238E27FC236}">
                  <a16:creationId xmlns:a16="http://schemas.microsoft.com/office/drawing/2014/main" id="{B2FFF34D-26D0-4A62-A41A-783FAE1E2165}"/>
                </a:ext>
              </a:extLst>
            </p:cNvPr>
            <p:cNvSpPr txBox="1"/>
            <p:nvPr/>
          </p:nvSpPr>
          <p:spPr>
            <a:xfrm>
              <a:off x="3932714" y="2393185"/>
              <a:ext cx="1154855" cy="55399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400" dirty="0">
                  <a:latin typeface="Baskerville Old Face" panose="02020602080505020303" pitchFamily="18" charset="0"/>
                </a:rPr>
                <a:t>Project Scope</a:t>
              </a:r>
            </a:p>
            <a:p>
              <a:pPr algn="ctr"/>
              <a:r>
                <a:rPr lang="en-US" sz="1600" dirty="0">
                  <a:latin typeface="Baskerville Old Face" panose="02020602080505020303" pitchFamily="18" charset="0"/>
                </a:rPr>
                <a:t>5</a:t>
              </a:r>
            </a:p>
          </p:txBody>
        </p:sp>
        <p:sp>
          <p:nvSpPr>
            <p:cNvPr id="26" name="2">
              <a:extLst>
                <a:ext uri="{FF2B5EF4-FFF2-40B4-BE49-F238E27FC236}">
                  <a16:creationId xmlns:a16="http://schemas.microsoft.com/office/drawing/2014/main" id="{4736704C-2483-4390-ABC8-0884D408BB43}"/>
                </a:ext>
              </a:extLst>
            </p:cNvPr>
            <p:cNvSpPr txBox="1"/>
            <p:nvPr/>
          </p:nvSpPr>
          <p:spPr>
            <a:xfrm>
              <a:off x="2377184" y="2393185"/>
              <a:ext cx="986167" cy="553998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latin typeface="Baskerville Old Face" panose="02020602080505020303" pitchFamily="18" charset="0"/>
                </a:rPr>
                <a:t>Hypothesis</a:t>
              </a:r>
            </a:p>
            <a:p>
              <a:pPr algn="ctr"/>
              <a:r>
                <a:rPr lang="en-US" sz="1600" dirty="0">
                  <a:latin typeface="Baskerville Old Face" panose="02020602080505020303" pitchFamily="18" charset="0"/>
                </a:rPr>
                <a:t>4</a:t>
              </a:r>
            </a:p>
          </p:txBody>
        </p:sp>
        <p:sp>
          <p:nvSpPr>
            <p:cNvPr id="25" name="1">
              <a:extLst>
                <a:ext uri="{FF2B5EF4-FFF2-40B4-BE49-F238E27FC236}">
                  <a16:creationId xmlns:a16="http://schemas.microsoft.com/office/drawing/2014/main" id="{D6D6D160-691B-4E29-9D14-55920D052DC8}"/>
                </a:ext>
              </a:extLst>
            </p:cNvPr>
            <p:cNvSpPr txBox="1"/>
            <p:nvPr/>
          </p:nvSpPr>
          <p:spPr>
            <a:xfrm>
              <a:off x="727078" y="2393185"/>
              <a:ext cx="1080744" cy="553998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latin typeface="Baskerville Old Face" panose="02020602080505020303" pitchFamily="18" charset="0"/>
                </a:rPr>
                <a:t>Introduction</a:t>
              </a:r>
            </a:p>
            <a:p>
              <a:pPr algn="ctr"/>
              <a:r>
                <a:rPr lang="en-US" sz="1600" dirty="0">
                  <a:latin typeface="Baskerville Old Face" panose="02020602080505020303" pitchFamily="18" charset="0"/>
                </a:rPr>
                <a:t>3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58FE636-DA8D-4073-AF69-53F87D902023}"/>
                </a:ext>
              </a:extLst>
            </p:cNvPr>
            <p:cNvSpPr txBox="1"/>
            <p:nvPr/>
          </p:nvSpPr>
          <p:spPr>
            <a:xfrm>
              <a:off x="1931241" y="2531685"/>
              <a:ext cx="32252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Palace Script MT" panose="030303020206070C0B05" pitchFamily="66" charset="0"/>
                  <a:sym typeface="Wingdings" panose="05000000000000000000" pitchFamily="2" charset="2"/>
                </a:rPr>
                <a:t></a:t>
              </a:r>
              <a:endParaRPr lang="en-US" sz="1200" dirty="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3B8871B-0F28-4A78-9714-588D8EBF9A29}"/>
                </a:ext>
              </a:extLst>
            </p:cNvPr>
            <p:cNvSpPr txBox="1"/>
            <p:nvPr/>
          </p:nvSpPr>
          <p:spPr>
            <a:xfrm>
              <a:off x="3486770" y="2531685"/>
              <a:ext cx="32252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Palace Script MT" panose="030303020206070C0B05" pitchFamily="66" charset="0"/>
                  <a:sym typeface="Wingdings" panose="05000000000000000000" pitchFamily="2" charset="2"/>
                </a:rPr>
                <a:t></a:t>
              </a:r>
              <a:endParaRPr lang="en-US" sz="1200" dirty="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20CFD8C-0E91-4567-BCC0-A15DDC58E7E9}"/>
              </a:ext>
            </a:extLst>
          </p:cNvPr>
          <p:cNvGrpSpPr/>
          <p:nvPr/>
        </p:nvGrpSpPr>
        <p:grpSpPr>
          <a:xfrm>
            <a:off x="2339992" y="4909558"/>
            <a:ext cx="1489510" cy="1444577"/>
            <a:chOff x="2191737" y="4909558"/>
            <a:chExt cx="1489510" cy="1444577"/>
          </a:xfrm>
        </p:grpSpPr>
        <p:sp>
          <p:nvSpPr>
            <p:cNvPr id="30" name="9">
              <a:extLst>
                <a:ext uri="{FF2B5EF4-FFF2-40B4-BE49-F238E27FC236}">
                  <a16:creationId xmlns:a16="http://schemas.microsoft.com/office/drawing/2014/main" id="{B89CBE35-84CD-4514-B796-93037BEC388E}"/>
                </a:ext>
              </a:extLst>
            </p:cNvPr>
            <p:cNvSpPr txBox="1"/>
            <p:nvPr/>
          </p:nvSpPr>
          <p:spPr>
            <a:xfrm>
              <a:off x="2387422" y="6015581"/>
              <a:ext cx="1098141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1400" dirty="0">
                  <a:latin typeface="Baskerville Old Face" panose="02020602080505020303" pitchFamily="18" charset="0"/>
                </a:rPr>
                <a:t>Analysis  </a:t>
              </a:r>
              <a:r>
                <a:rPr lang="en-US" sz="1600" dirty="0">
                  <a:latin typeface="Baskerville Old Face" panose="02020602080505020303" pitchFamily="18" charset="0"/>
                </a:rPr>
                <a:t>11</a:t>
              </a:r>
            </a:p>
          </p:txBody>
        </p:sp>
        <p:sp>
          <p:nvSpPr>
            <p:cNvPr id="31" name="8">
              <a:extLst>
                <a:ext uri="{FF2B5EF4-FFF2-40B4-BE49-F238E27FC236}">
                  <a16:creationId xmlns:a16="http://schemas.microsoft.com/office/drawing/2014/main" id="{7CA1FA4F-88F4-4D1C-AE1F-003C8A20B095}"/>
                </a:ext>
              </a:extLst>
            </p:cNvPr>
            <p:cNvSpPr txBox="1"/>
            <p:nvPr/>
          </p:nvSpPr>
          <p:spPr>
            <a:xfrm>
              <a:off x="2336007" y="5462569"/>
              <a:ext cx="120097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latin typeface="Baskerville Old Face" panose="02020602080505020303" pitchFamily="18" charset="0"/>
                </a:rPr>
                <a:t>Data Prep  </a:t>
              </a:r>
              <a:r>
                <a:rPr lang="en-US" sz="1600" dirty="0">
                  <a:latin typeface="Baskerville Old Face" panose="02020602080505020303" pitchFamily="18" charset="0"/>
                </a:rPr>
                <a:t>10</a:t>
              </a:r>
            </a:p>
          </p:txBody>
        </p:sp>
        <p:sp>
          <p:nvSpPr>
            <p:cNvPr id="32" name="7">
              <a:extLst>
                <a:ext uri="{FF2B5EF4-FFF2-40B4-BE49-F238E27FC236}">
                  <a16:creationId xmlns:a16="http://schemas.microsoft.com/office/drawing/2014/main" id="{13F9C957-7063-41F4-B98D-70D80659D46B}"/>
                </a:ext>
              </a:extLst>
            </p:cNvPr>
            <p:cNvSpPr txBox="1"/>
            <p:nvPr/>
          </p:nvSpPr>
          <p:spPr>
            <a:xfrm>
              <a:off x="2191737" y="4909558"/>
              <a:ext cx="14895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latin typeface="Baskerville Old Face" panose="02020602080505020303" pitchFamily="18" charset="0"/>
                </a:rPr>
                <a:t>Data Collection  </a:t>
              </a:r>
              <a:r>
                <a:rPr lang="en-US" sz="1600" dirty="0">
                  <a:latin typeface="Baskerville Old Face" panose="02020602080505020303" pitchFamily="18" charset="0"/>
                </a:rPr>
                <a:t>9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187D7CBE-4B31-4E17-AA0B-41B808C4AC66}"/>
                </a:ext>
              </a:extLst>
            </p:cNvPr>
            <p:cNvSpPr txBox="1"/>
            <p:nvPr/>
          </p:nvSpPr>
          <p:spPr>
            <a:xfrm>
              <a:off x="2775230" y="5216841"/>
              <a:ext cx="32252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Palace Script MT" panose="030303020206070C0B05" pitchFamily="66" charset="0"/>
                  <a:sym typeface="Wingdings" panose="05000000000000000000" pitchFamily="2" charset="2"/>
                </a:rPr>
                <a:t></a:t>
              </a:r>
              <a:endParaRPr lang="en-US" sz="1200" dirty="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3CCA298F-4F09-4832-8963-91BF81A12C03}"/>
                </a:ext>
              </a:extLst>
            </p:cNvPr>
            <p:cNvSpPr txBox="1"/>
            <p:nvPr/>
          </p:nvSpPr>
          <p:spPr>
            <a:xfrm>
              <a:off x="2775230" y="5769852"/>
              <a:ext cx="32252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Palace Script MT" panose="030303020206070C0B05" pitchFamily="66" charset="0"/>
                  <a:sym typeface="Wingdings" panose="05000000000000000000" pitchFamily="2" charset="2"/>
                </a:rPr>
                <a:t></a:t>
              </a:r>
              <a:endParaRPr lang="en-US" sz="1200" dirty="0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01C0977E-A935-457C-9671-E52C54BED7FF}"/>
              </a:ext>
            </a:extLst>
          </p:cNvPr>
          <p:cNvGrpSpPr/>
          <p:nvPr/>
        </p:nvGrpSpPr>
        <p:grpSpPr>
          <a:xfrm>
            <a:off x="2381429" y="3511644"/>
            <a:ext cx="1406637" cy="625424"/>
            <a:chOff x="2336007" y="3579884"/>
            <a:chExt cx="1406637" cy="625424"/>
          </a:xfrm>
        </p:grpSpPr>
        <p:sp>
          <p:nvSpPr>
            <p:cNvPr id="28" name="4">
              <a:extLst>
                <a:ext uri="{FF2B5EF4-FFF2-40B4-BE49-F238E27FC236}">
                  <a16:creationId xmlns:a16="http://schemas.microsoft.com/office/drawing/2014/main" id="{F8BF9B6B-3BED-4D51-99DE-4B6963318BF4}"/>
                </a:ext>
              </a:extLst>
            </p:cNvPr>
            <p:cNvSpPr txBox="1"/>
            <p:nvPr/>
          </p:nvSpPr>
          <p:spPr>
            <a:xfrm>
              <a:off x="2609560" y="3615597"/>
              <a:ext cx="859531" cy="553998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latin typeface="Baskerville Old Face" panose="02020602080505020303" pitchFamily="18" charset="0"/>
                </a:rPr>
                <a:t>Yelp API</a:t>
              </a:r>
            </a:p>
            <a:p>
              <a:pPr algn="ctr"/>
              <a:r>
                <a:rPr lang="en-US" sz="1600" dirty="0">
                  <a:latin typeface="Baskerville Old Face" panose="02020602080505020303" pitchFamily="18" charset="0"/>
                </a:rPr>
                <a:t>6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B025E48-2C26-4EEC-B898-9E2D91ADD42E}"/>
                </a:ext>
              </a:extLst>
            </p:cNvPr>
            <p:cNvSpPr/>
            <p:nvPr/>
          </p:nvSpPr>
          <p:spPr>
            <a:xfrm>
              <a:off x="2336007" y="3579884"/>
              <a:ext cx="1406637" cy="625424"/>
            </a:xfrm>
            <a:prstGeom prst="rect">
              <a:avLst/>
            </a:prstGeom>
            <a:noFill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466309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0201D-4FC3-4568-8404-8DE521C43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719028"/>
            <a:ext cx="7729728" cy="1188720"/>
          </a:xfrm>
        </p:spPr>
        <p:txBody>
          <a:bodyPr/>
          <a:lstStyle/>
          <a:p>
            <a:r>
              <a:rPr lang="en-US" dirty="0"/>
              <a:t>Tips for repeat studies</a:t>
            </a:r>
          </a:p>
        </p:txBody>
      </p:sp>
    </p:spTree>
    <p:extLst>
      <p:ext uri="{BB962C8B-B14F-4D97-AF65-F5344CB8AC3E}">
        <p14:creationId xmlns:p14="http://schemas.microsoft.com/office/powerpoint/2010/main" val="39707552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0201D-4FC3-4568-8404-8DE521C43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719028"/>
            <a:ext cx="7729728" cy="1188720"/>
          </a:xfrm>
        </p:spPr>
        <p:txBody>
          <a:bodyPr/>
          <a:lstStyle/>
          <a:p>
            <a:r>
              <a:rPr lang="en-US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3187868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0201D-4FC3-4568-8404-8DE521C43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719028"/>
            <a:ext cx="7729728" cy="1188720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881B40-16A1-402E-B33B-A3354003DAA2}"/>
              </a:ext>
            </a:extLst>
          </p:cNvPr>
          <p:cNvSpPr txBox="1"/>
          <p:nvPr/>
        </p:nvSpPr>
        <p:spPr>
          <a:xfrm>
            <a:off x="2414778" y="1987880"/>
            <a:ext cx="73624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 Bay Area’s innovative nature and diversity nourishes a hub of unique eats and is home to some of the top restaurants in the world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9B13CA-A04A-4EFE-A50D-251FE7E37D3C}"/>
              </a:ext>
            </a:extLst>
          </p:cNvPr>
          <p:cNvSpPr txBox="1"/>
          <p:nvPr/>
        </p:nvSpPr>
        <p:spPr>
          <a:xfrm>
            <a:off x="2414778" y="2718390"/>
            <a:ext cx="7362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Problem Statement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16210A-37F0-406B-81C2-1BD7364B53C5}"/>
              </a:ext>
            </a:extLst>
          </p:cNvPr>
          <p:cNvSpPr txBox="1"/>
          <p:nvPr/>
        </p:nvSpPr>
        <p:spPr>
          <a:xfrm>
            <a:off x="5085207" y="6144022"/>
            <a:ext cx="1654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Vast Area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000591-6DA6-42C5-BEB1-2648E560DC91}"/>
              </a:ext>
            </a:extLst>
          </p:cNvPr>
          <p:cNvSpPr txBox="1"/>
          <p:nvPr/>
        </p:nvSpPr>
        <p:spPr>
          <a:xfrm>
            <a:off x="1390301" y="6141497"/>
            <a:ext cx="29801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Thousands of Restaurants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B87A1C3-947A-4A72-BC01-7467E99D6F29}"/>
              </a:ext>
            </a:extLst>
          </p:cNvPr>
          <p:cNvSpPr txBox="1"/>
          <p:nvPr/>
        </p:nvSpPr>
        <p:spPr>
          <a:xfrm>
            <a:off x="3587720" y="2995668"/>
            <a:ext cx="5016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Evaluating Bay regions for a foodie to visit or reside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F59C34-C520-4C1C-B3CE-24EA72FA49C5}"/>
              </a:ext>
            </a:extLst>
          </p:cNvPr>
          <p:cNvSpPr txBox="1"/>
          <p:nvPr/>
        </p:nvSpPr>
        <p:spPr>
          <a:xfrm>
            <a:off x="8122920" y="6108940"/>
            <a:ext cx="1654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Evaluating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B97956-111D-41B3-826C-0C7818698ED4}"/>
              </a:ext>
            </a:extLst>
          </p:cNvPr>
          <p:cNvSpPr txBox="1"/>
          <p:nvPr/>
        </p:nvSpPr>
        <p:spPr>
          <a:xfrm>
            <a:off x="2231136" y="3916011"/>
            <a:ext cx="7362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Challenges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14DD0ED-3B8A-43B8-95AE-36539BF2A7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3627" y="4369522"/>
            <a:ext cx="2571314" cy="168269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CE86327-8B62-4369-9CCC-8DFD32C40C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8374" y="4369522"/>
            <a:ext cx="2571313" cy="168269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0C42196-2270-422B-9618-9B125E703E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5091" y="4369118"/>
            <a:ext cx="2571313" cy="1682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3792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0201D-4FC3-4568-8404-8DE521C43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719028"/>
            <a:ext cx="7729728" cy="1188720"/>
          </a:xfrm>
        </p:spPr>
        <p:txBody>
          <a:bodyPr/>
          <a:lstStyle/>
          <a:p>
            <a:r>
              <a:rPr lang="en-US" dirty="0"/>
              <a:t>Hypothesis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FB0B3A-D909-459C-A7EE-BBA3CAAC8F3C}"/>
              </a:ext>
            </a:extLst>
          </p:cNvPr>
          <p:cNvSpPr txBox="1"/>
          <p:nvPr/>
        </p:nvSpPr>
        <p:spPr>
          <a:xfrm>
            <a:off x="2414778" y="2422325"/>
            <a:ext cx="73624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Dense urban areas have:</a:t>
            </a:r>
          </a:p>
          <a:p>
            <a:pPr algn="ctr"/>
            <a:r>
              <a:rPr lang="en-US" dirty="0"/>
              <a:t>More top-rated restaurants</a:t>
            </a:r>
          </a:p>
          <a:p>
            <a:pPr algn="ctr"/>
            <a:r>
              <a:rPr lang="en-US" dirty="0"/>
              <a:t>More cuisine types</a:t>
            </a:r>
          </a:p>
          <a:p>
            <a:pPr algn="ctr"/>
            <a:r>
              <a:rPr lang="en-US" dirty="0"/>
              <a:t>SF, SJ, Oakland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911767-3FD5-4930-AD7E-BDB37064F0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657" r="30342"/>
          <a:stretch/>
        </p:blipFill>
        <p:spPr>
          <a:xfrm>
            <a:off x="7619540" y="3965463"/>
            <a:ext cx="2046288" cy="2046288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29849217-8BC5-4A38-801C-61B4B48EECE7}"/>
              </a:ext>
            </a:extLst>
          </p:cNvPr>
          <p:cNvGrpSpPr/>
          <p:nvPr/>
        </p:nvGrpSpPr>
        <p:grpSpPr>
          <a:xfrm>
            <a:off x="4993343" y="3965463"/>
            <a:ext cx="2046288" cy="2046288"/>
            <a:chOff x="4928616" y="3804204"/>
            <a:chExt cx="2334768" cy="2334768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95F4CCA-1E7B-43B0-95F3-DE59B7B3E4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28616" y="3804204"/>
              <a:ext cx="2334768" cy="2334768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9D2809A-E754-4D69-94D5-FCD442CE535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28616" y="3804204"/>
              <a:ext cx="767796" cy="767796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7995B1D-29E3-4B04-BEC5-A8C72A198B26}"/>
              </a:ext>
            </a:extLst>
          </p:cNvPr>
          <p:cNvGrpSpPr/>
          <p:nvPr/>
        </p:nvGrpSpPr>
        <p:grpSpPr>
          <a:xfrm>
            <a:off x="2414778" y="3965463"/>
            <a:ext cx="2046288" cy="2046288"/>
            <a:chOff x="2605301" y="3965463"/>
            <a:chExt cx="2046288" cy="2046288"/>
          </a:xfrm>
          <a:solidFill>
            <a:schemeClr val="bg1"/>
          </a:solidFill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5FC1F23-B7C3-452E-A4E9-F507213A58E0}"/>
                </a:ext>
              </a:extLst>
            </p:cNvPr>
            <p:cNvSpPr/>
            <p:nvPr/>
          </p:nvSpPr>
          <p:spPr>
            <a:xfrm>
              <a:off x="2605301" y="3965463"/>
              <a:ext cx="2046288" cy="2046288"/>
            </a:xfrm>
            <a:prstGeom prst="rect">
              <a:avLst/>
            </a:prstGeom>
            <a:grpFill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B0706F8-3E9B-4E12-BBF3-E6C2FFE325A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716695" y="4821065"/>
              <a:ext cx="1823499" cy="335084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39740280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0201D-4FC3-4568-8404-8DE521C43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719028"/>
            <a:ext cx="7729728" cy="1188720"/>
          </a:xfrm>
        </p:spPr>
        <p:txBody>
          <a:bodyPr/>
          <a:lstStyle/>
          <a:p>
            <a:r>
              <a:rPr lang="en-US" dirty="0"/>
              <a:t>Project scope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F94FA4-74BC-4FB5-B2EE-6CA54BDF4915}"/>
              </a:ext>
            </a:extLst>
          </p:cNvPr>
          <p:cNvSpPr txBox="1"/>
          <p:nvPr/>
        </p:nvSpPr>
        <p:spPr>
          <a:xfrm>
            <a:off x="2414778" y="2460425"/>
            <a:ext cx="736244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Grade &amp; Compare 9 Bay Counties</a:t>
            </a:r>
          </a:p>
          <a:p>
            <a:pPr algn="ctr"/>
            <a:r>
              <a:rPr lang="en-US" dirty="0"/>
              <a:t>Yelp as sole resource</a:t>
            </a:r>
          </a:p>
          <a:p>
            <a:pPr algn="ctr"/>
            <a:r>
              <a:rPr lang="en-US" dirty="0"/>
              <a:t>Defining restaurant</a:t>
            </a:r>
          </a:p>
          <a:p>
            <a:pPr algn="ctr"/>
            <a:r>
              <a:rPr lang="en-US" dirty="0"/>
              <a:t>Defining top-rated</a:t>
            </a:r>
          </a:p>
          <a:p>
            <a:pPr algn="ctr"/>
            <a:r>
              <a:rPr lang="en-US" dirty="0"/>
              <a:t>Defining categories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84DAB38-7BF8-47AF-939B-61C795E9C4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2818" y="2217918"/>
            <a:ext cx="2603920" cy="392105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E78C8D9-998E-473E-9B19-531FC6A5F0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4823" y="4419551"/>
            <a:ext cx="3302354" cy="158542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E1DEC70-229C-41F0-976F-B0DAD4D7FE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5974" y="2445349"/>
            <a:ext cx="2802496" cy="3466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5056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0201D-4FC3-4568-8404-8DE521C43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719028"/>
            <a:ext cx="7729728" cy="1188720"/>
          </a:xfrm>
        </p:spPr>
        <p:txBody>
          <a:bodyPr/>
          <a:lstStyle/>
          <a:p>
            <a:r>
              <a:rPr lang="en-US" dirty="0"/>
              <a:t>Yelp </a:t>
            </a:r>
            <a:r>
              <a:rPr lang="en-US" dirty="0" err="1"/>
              <a:t>api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943449-B560-4B49-9BE1-D7617F3B59C4}"/>
              </a:ext>
            </a:extLst>
          </p:cNvPr>
          <p:cNvSpPr txBox="1"/>
          <p:nvPr/>
        </p:nvSpPr>
        <p:spPr>
          <a:xfrm>
            <a:off x="2414778" y="3047225"/>
            <a:ext cx="736244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Applicable query parameters:</a:t>
            </a:r>
          </a:p>
          <a:p>
            <a:pPr algn="ctr"/>
            <a:r>
              <a:rPr lang="en-US" dirty="0"/>
              <a:t>Term search</a:t>
            </a:r>
          </a:p>
          <a:p>
            <a:pPr algn="ctr"/>
            <a:r>
              <a:rPr lang="en-US" dirty="0"/>
              <a:t>Location search</a:t>
            </a:r>
          </a:p>
          <a:p>
            <a:pPr algn="ctr"/>
            <a:r>
              <a:rPr lang="en-US" dirty="0"/>
              <a:t>Geocoordinates</a:t>
            </a:r>
          </a:p>
          <a:p>
            <a:pPr algn="ctr"/>
            <a:r>
              <a:rPr lang="en-US" dirty="0"/>
              <a:t>Search radius</a:t>
            </a:r>
          </a:p>
          <a:p>
            <a:pPr algn="ctr"/>
            <a:r>
              <a:rPr lang="en-US" dirty="0"/>
              <a:t>Sort by Yelp rating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55642D-3F40-4D0C-983A-4403B6A79CC4}"/>
              </a:ext>
            </a:extLst>
          </p:cNvPr>
          <p:cNvSpPr txBox="1"/>
          <p:nvPr/>
        </p:nvSpPr>
        <p:spPr>
          <a:xfrm>
            <a:off x="2414778" y="4942665"/>
            <a:ext cx="7362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Each query returns max 1k results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D453DA-BD34-4F53-94B6-2E9DF9EC83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1525" y="2048861"/>
            <a:ext cx="3028950" cy="85725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779633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0201D-4FC3-4568-8404-8DE521C43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719028"/>
            <a:ext cx="7729728" cy="1188720"/>
          </a:xfrm>
        </p:spPr>
        <p:txBody>
          <a:bodyPr/>
          <a:lstStyle/>
          <a:p>
            <a:r>
              <a:rPr lang="en-US" dirty="0"/>
              <a:t>Assumptions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C2810A-CBA5-4187-8E1F-D570C753A783}"/>
              </a:ext>
            </a:extLst>
          </p:cNvPr>
          <p:cNvSpPr txBox="1"/>
          <p:nvPr/>
        </p:nvSpPr>
        <p:spPr>
          <a:xfrm>
            <a:off x="2414778" y="2422325"/>
            <a:ext cx="736244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Foodie’s preferences</a:t>
            </a:r>
          </a:p>
          <a:p>
            <a:pPr algn="ctr"/>
            <a:r>
              <a:rPr lang="en-US" dirty="0"/>
              <a:t>Yelp is sole reference</a:t>
            </a:r>
          </a:p>
          <a:p>
            <a:pPr algn="ctr"/>
            <a:r>
              <a:rPr lang="en-US" dirty="0"/>
              <a:t>Yelp data complete and error-free</a:t>
            </a:r>
          </a:p>
          <a:p>
            <a:pPr algn="ctr"/>
            <a:r>
              <a:rPr lang="en-US" dirty="0"/>
              <a:t>All reviews unbiased and standardized</a:t>
            </a:r>
          </a:p>
          <a:p>
            <a:pPr algn="ctr"/>
            <a:r>
              <a:rPr lang="en-US" dirty="0"/>
              <a:t>Ratings = Quality of Food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02191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CF0EC831-CB8C-464D-8908-72B7813170E2}"/>
              </a:ext>
            </a:extLst>
          </p:cNvPr>
          <p:cNvSpPr/>
          <p:nvPr/>
        </p:nvSpPr>
        <p:spPr>
          <a:xfrm>
            <a:off x="3424361" y="4905002"/>
            <a:ext cx="5370574" cy="104327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C2F9FDB-A50C-4E75-B0CD-74B4709780F4}"/>
              </a:ext>
            </a:extLst>
          </p:cNvPr>
          <p:cNvSpPr/>
          <p:nvPr/>
        </p:nvSpPr>
        <p:spPr>
          <a:xfrm>
            <a:off x="2776413" y="2492256"/>
            <a:ext cx="6669657" cy="19183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10201D-4FC3-4568-8404-8DE521C43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719028"/>
            <a:ext cx="7729728" cy="1188720"/>
          </a:xfrm>
        </p:spPr>
        <p:txBody>
          <a:bodyPr/>
          <a:lstStyle/>
          <a:p>
            <a:r>
              <a:rPr lang="en-US" dirty="0"/>
              <a:t>Modeling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FAA1EE9-0AE0-4113-AAC7-9EA29318FBE5}"/>
                  </a:ext>
                </a:extLst>
              </p:cNvPr>
              <p:cNvSpPr txBox="1"/>
              <p:nvPr/>
            </p:nvSpPr>
            <p:spPr>
              <a:xfrm>
                <a:off x="4427154" y="3251518"/>
                <a:ext cx="3496406" cy="42684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dirty="0">
                    <a:ea typeface="Cambria Math" panose="02040503050406030204" pitchFamily="18" charset="0"/>
                  </a:rPr>
                  <a:t>Avg Rating :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 =   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 ∗</m:t>
                    </m:r>
                    <m:nary>
                      <m:naryPr>
                        <m:chr m:val="∑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sup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FAA1EE9-0AE0-4113-AAC7-9EA29318FB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7154" y="3251518"/>
                <a:ext cx="3496406" cy="426848"/>
              </a:xfrm>
              <a:prstGeom prst="rect">
                <a:avLst/>
              </a:prstGeom>
              <a:blipFill>
                <a:blip r:embed="rId2"/>
                <a:stretch>
                  <a:fillRect l="-4007" t="-100000" r="-9233" b="-15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F331E07-D87D-4C3C-B9C3-DE7768E1A6FC}"/>
                  </a:ext>
                </a:extLst>
              </p:cNvPr>
              <p:cNvSpPr txBox="1"/>
              <p:nvPr/>
            </p:nvSpPr>
            <p:spPr>
              <a:xfrm>
                <a:off x="4498905" y="3722438"/>
                <a:ext cx="4492726" cy="5636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dirty="0">
                    <a:ea typeface="Cambria Math" panose="02040503050406030204" pitchFamily="18" charset="0"/>
                  </a:rPr>
                  <a:t>Rating SD :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 =  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</a:rPr>
                          <m:t> ∗</m:t>
                        </m:r>
                        <m:nary>
                          <m:naryPr>
                            <m:chr m:val="∑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</m:sup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𝑟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  <m:r>
                          <m:rPr>
                            <m:nor/>
                          </m:rPr>
                          <a:rPr lang="en-US" dirty="0"/>
                          <m:t> </m:t>
                        </m:r>
                      </m:e>
                    </m:ra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F331E07-D87D-4C3C-B9C3-DE7768E1A6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8905" y="3722438"/>
                <a:ext cx="4492726" cy="563680"/>
              </a:xfrm>
              <a:prstGeom prst="rect">
                <a:avLst/>
              </a:prstGeom>
              <a:blipFill>
                <a:blip r:embed="rId3"/>
                <a:stretch>
                  <a:fillRect l="-3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2F9BD6C-DA7C-45E9-ACC7-478917BBA86F}"/>
                  </a:ext>
                </a:extLst>
              </p:cNvPr>
              <p:cNvSpPr txBox="1"/>
              <p:nvPr/>
            </p:nvSpPr>
            <p:spPr>
              <a:xfrm>
                <a:off x="3794774" y="2622643"/>
                <a:ext cx="231646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dirty="0">
                    <a:ea typeface="Cambria Math" panose="02040503050406030204" pitchFamily="18" charset="0"/>
                  </a:rPr>
                  <a:t>Total Restaurants :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2F9BD6C-DA7C-45E9-ACC7-478917BBA8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4774" y="2622643"/>
                <a:ext cx="2316468" cy="276999"/>
              </a:xfrm>
              <a:prstGeom prst="rect">
                <a:avLst/>
              </a:prstGeom>
              <a:blipFill>
                <a:blip r:embed="rId4"/>
                <a:stretch>
                  <a:fillRect l="-6316" t="-28261" r="-526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2" name="Group 31">
            <a:extLst>
              <a:ext uri="{FF2B5EF4-FFF2-40B4-BE49-F238E27FC236}">
                <a16:creationId xmlns:a16="http://schemas.microsoft.com/office/drawing/2014/main" id="{EF3452B3-BF8B-4DD9-A5C3-57C45A51235E}"/>
              </a:ext>
            </a:extLst>
          </p:cNvPr>
          <p:cNvGrpSpPr/>
          <p:nvPr/>
        </p:nvGrpSpPr>
        <p:grpSpPr>
          <a:xfrm>
            <a:off x="3883654" y="5029339"/>
            <a:ext cx="4451988" cy="794600"/>
            <a:chOff x="3739771" y="5022169"/>
            <a:chExt cx="4451988" cy="79460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1844BFD9-6160-4029-9198-5D99726D1867}"/>
                    </a:ext>
                  </a:extLst>
                </p:cNvPr>
                <p:cNvSpPr txBox="1"/>
                <p:nvPr/>
              </p:nvSpPr>
              <p:spPr>
                <a:xfrm>
                  <a:off x="3858572" y="5022169"/>
                  <a:ext cx="4258025" cy="39331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dirty="0">
                      <a:ea typeface="Cambria Math" panose="02040503050406030204" pitchFamily="18" charset="0"/>
                    </a:rPr>
                    <a:t>Avg Restaurants per County :     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=    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9</m:t>
                          </m:r>
                        </m:den>
                      </m:f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1844BFD9-6160-4029-9198-5D99726D186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58572" y="5022169"/>
                  <a:ext cx="4258025" cy="393313"/>
                </a:xfrm>
                <a:prstGeom prst="rect">
                  <a:avLst/>
                </a:prstGeom>
                <a:blipFill>
                  <a:blip r:embed="rId5"/>
                  <a:stretch>
                    <a:fillRect l="-3438" t="-6154" b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F656CE6E-D8FE-45FD-82E3-01418B179817}"/>
                    </a:ext>
                  </a:extLst>
                </p:cNvPr>
                <p:cNvSpPr txBox="1"/>
                <p:nvPr/>
              </p:nvSpPr>
              <p:spPr>
                <a:xfrm>
                  <a:off x="3739771" y="5423456"/>
                  <a:ext cx="4451988" cy="39331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dirty="0">
                      <a:ea typeface="Cambria Math" panose="02040503050406030204" pitchFamily="18" charset="0"/>
                    </a:rPr>
                    <a:t>Avg Restaurants+</a:t>
                  </a:r>
                  <a14:m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en-US" dirty="0">
                      <a:ea typeface="Cambria Math" panose="02040503050406030204" pitchFamily="18" charset="0"/>
                    </a:rPr>
                    <a:t>per County :     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9</m:t>
                          </m:r>
                        </m:den>
                      </m:f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F656CE6E-D8FE-45FD-82E3-01418B17981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9771" y="5423456"/>
                  <a:ext cx="4451988" cy="393313"/>
                </a:xfrm>
                <a:prstGeom prst="rect">
                  <a:avLst/>
                </a:prstGeom>
                <a:blipFill>
                  <a:blip r:embed="rId6"/>
                  <a:stretch>
                    <a:fillRect l="-3151" t="-6250" r="-137" b="-2031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5116FD8-DBBF-4C02-8A14-E27E4FC6E5E1}"/>
                  </a:ext>
                </a:extLst>
              </p:cNvPr>
              <p:cNvSpPr txBox="1"/>
              <p:nvPr/>
            </p:nvSpPr>
            <p:spPr>
              <a:xfrm>
                <a:off x="3639104" y="2967776"/>
                <a:ext cx="257968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US" dirty="0">
                    <a:ea typeface="Cambria Math" panose="02040503050406030204" pitchFamily="18" charset="0"/>
                  </a:rPr>
                  <a:t>Total Restaurants+ :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5116FD8-DBBF-4C02-8A14-E27E4FC6E5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9104" y="2967776"/>
                <a:ext cx="2579681" cy="276999"/>
              </a:xfrm>
              <a:prstGeom prst="rect">
                <a:avLst/>
              </a:prstGeom>
              <a:blipFill>
                <a:blip r:embed="rId7"/>
                <a:stretch>
                  <a:fillRect l="-4965" t="-28889" r="-1418" b="-5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 25">
            <a:extLst>
              <a:ext uri="{FF2B5EF4-FFF2-40B4-BE49-F238E27FC236}">
                <a16:creationId xmlns:a16="http://schemas.microsoft.com/office/drawing/2014/main" id="{174E9D76-9928-4B24-85F5-37A7A0D4888D}"/>
              </a:ext>
            </a:extLst>
          </p:cNvPr>
          <p:cNvSpPr/>
          <p:nvPr/>
        </p:nvSpPr>
        <p:spPr>
          <a:xfrm>
            <a:off x="4521530" y="2084490"/>
            <a:ext cx="31489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ea typeface="Cambria Math" panose="02040503050406030204" pitchFamily="18" charset="0"/>
              </a:rPr>
              <a:t>For set of all restaurants in Bay: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A55C4E35-AB67-498F-BED6-EB2217E3BFD8}"/>
                  </a:ext>
                </a:extLst>
              </p:cNvPr>
              <p:cNvSpPr/>
              <p:nvPr/>
            </p:nvSpPr>
            <p:spPr>
              <a:xfrm>
                <a:off x="4095195" y="6204353"/>
                <a:ext cx="400160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ea typeface="Cambria Math" panose="02040503050406030204" pitchFamily="18" charset="0"/>
                  </a:rPr>
                  <a:t>+ denotes restaurants with ratings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3.5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A55C4E35-AB67-498F-BED6-EB2217E3BF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5195" y="6204353"/>
                <a:ext cx="4001608" cy="369332"/>
              </a:xfrm>
              <a:prstGeom prst="rect">
                <a:avLst/>
              </a:prstGeom>
              <a:blipFill>
                <a:blip r:embed="rId8"/>
                <a:stretch>
                  <a:fillRect l="-1372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 27">
            <a:extLst>
              <a:ext uri="{FF2B5EF4-FFF2-40B4-BE49-F238E27FC236}">
                <a16:creationId xmlns:a16="http://schemas.microsoft.com/office/drawing/2014/main" id="{504E151D-0095-4495-BE8E-BFF312C3DBCE}"/>
              </a:ext>
            </a:extLst>
          </p:cNvPr>
          <p:cNvSpPr/>
          <p:nvPr/>
        </p:nvSpPr>
        <p:spPr>
          <a:xfrm>
            <a:off x="5594900" y="4530050"/>
            <a:ext cx="10021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ea typeface="Cambria Math" panose="02040503050406030204" pitchFamily="18" charset="0"/>
              </a:rPr>
              <a:t>Evaluate: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93929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90088202-BE36-4B8E-82BE-03B32CC96539}"/>
              </a:ext>
            </a:extLst>
          </p:cNvPr>
          <p:cNvSpPr/>
          <p:nvPr/>
        </p:nvSpPr>
        <p:spPr>
          <a:xfrm>
            <a:off x="2462543" y="4714568"/>
            <a:ext cx="7293601" cy="16471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441F9BA-F993-4A0C-AAB4-A051BE14DD27}"/>
              </a:ext>
            </a:extLst>
          </p:cNvPr>
          <p:cNvSpPr/>
          <p:nvPr/>
        </p:nvSpPr>
        <p:spPr>
          <a:xfrm>
            <a:off x="3195605" y="2538293"/>
            <a:ext cx="5832520" cy="154041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10201D-4FC3-4568-8404-8DE521C43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719028"/>
            <a:ext cx="7729728" cy="1188720"/>
          </a:xfrm>
        </p:spPr>
        <p:txBody>
          <a:bodyPr/>
          <a:lstStyle/>
          <a:p>
            <a:r>
              <a:rPr lang="en-US" dirty="0"/>
              <a:t>Modeling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4919001-6522-4C7A-87E0-C641C092D79D}"/>
              </a:ext>
            </a:extLst>
          </p:cNvPr>
          <p:cNvGrpSpPr/>
          <p:nvPr/>
        </p:nvGrpSpPr>
        <p:grpSpPr>
          <a:xfrm>
            <a:off x="2703123" y="4907371"/>
            <a:ext cx="6812441" cy="1261527"/>
            <a:chOff x="2855080" y="4551816"/>
            <a:chExt cx="6812441" cy="126152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8750C977-CE0D-465B-82CF-686E8143F382}"/>
                    </a:ext>
                  </a:extLst>
                </p:cNvPr>
                <p:cNvSpPr txBox="1"/>
                <p:nvPr/>
              </p:nvSpPr>
              <p:spPr>
                <a:xfrm>
                  <a:off x="3087220" y="4551816"/>
                  <a:ext cx="6251904" cy="56368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dirty="0">
                      <a:ea typeface="Cambria Math" panose="02040503050406030204" pitchFamily="18" charset="0"/>
                    </a:rPr>
                    <a:t>Restaurants per County SD :     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= </m:t>
                      </m:r>
                      <m:rad>
                        <m:radPr>
                          <m:degHide m:val="on"/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∗</m:t>
                          </m:r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∈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sub>
                                      </m:sSub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e>
                      </m:rad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8750C977-CE0D-465B-82CF-686E8143F3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87220" y="4551816"/>
                  <a:ext cx="6251904" cy="563680"/>
                </a:xfrm>
                <a:prstGeom prst="rect">
                  <a:avLst/>
                </a:prstGeom>
                <a:blipFill>
                  <a:blip r:embed="rId2"/>
                  <a:stretch>
                    <a:fillRect l="-2341" b="-326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C06F2FFC-E90C-43FA-9064-A430F0875AF8}"/>
                    </a:ext>
                  </a:extLst>
                </p:cNvPr>
                <p:cNvSpPr txBox="1"/>
                <p:nvPr/>
              </p:nvSpPr>
              <p:spPr>
                <a:xfrm>
                  <a:off x="2855080" y="5157330"/>
                  <a:ext cx="6812441" cy="65601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ea typeface="Cambria Math" panose="02040503050406030204" pitchFamily="18" charset="0"/>
                    </a:rPr>
                    <a:t>Restaurants+ per County SD :     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= </m:t>
                      </m:r>
                      <m:rad>
                        <m:radPr>
                          <m:degHide m:val="on"/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∗</m:t>
                          </m:r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+∈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e>
                      </m:rad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C06F2FFC-E90C-43FA-9064-A430F0875A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55080" y="5157330"/>
                  <a:ext cx="6812441" cy="656013"/>
                </a:xfrm>
                <a:prstGeom prst="rect">
                  <a:avLst/>
                </a:prstGeom>
                <a:blipFill>
                  <a:blip r:embed="rId3"/>
                  <a:stretch>
                    <a:fillRect l="-71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66A747C-A212-43C2-A67F-5CDFB91BD3F6}"/>
              </a:ext>
            </a:extLst>
          </p:cNvPr>
          <p:cNvGrpSpPr/>
          <p:nvPr/>
        </p:nvGrpSpPr>
        <p:grpSpPr>
          <a:xfrm>
            <a:off x="3745677" y="2723233"/>
            <a:ext cx="4732376" cy="1170533"/>
            <a:chOff x="3179740" y="2801948"/>
            <a:chExt cx="4732376" cy="117053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5C9F6977-A053-4F3B-8EBF-8E296AF2A63C}"/>
                    </a:ext>
                  </a:extLst>
                </p:cNvPr>
                <p:cNvSpPr txBox="1"/>
                <p:nvPr/>
              </p:nvSpPr>
              <p:spPr>
                <a:xfrm>
                  <a:off x="3340483" y="2801948"/>
                  <a:ext cx="251767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dirty="0">
                      <a:ea typeface="Cambria Math" panose="02040503050406030204" pitchFamily="18" charset="0"/>
                    </a:rPr>
                    <a:t>Total Restaurants :     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5C9F6977-A053-4F3B-8EBF-8E296AF2A63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0483" y="2801948"/>
                  <a:ext cx="2517677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5811" t="-28889" r="-242" b="-5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FF7A93E6-0EC7-41AD-9A17-1D971B6AB6D8}"/>
                    </a:ext>
                  </a:extLst>
                </p:cNvPr>
                <p:cNvSpPr txBox="1"/>
                <p:nvPr/>
              </p:nvSpPr>
              <p:spPr>
                <a:xfrm>
                  <a:off x="3179740" y="3168698"/>
                  <a:ext cx="277415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r"/>
                  <a:r>
                    <a:rPr lang="en-US" dirty="0">
                      <a:ea typeface="Cambria Math" panose="02040503050406030204" pitchFamily="18" charset="0"/>
                    </a:rPr>
                    <a:t>Total Restaurants+ :     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+∈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FF7A93E6-0EC7-41AD-9A17-1D971B6AB6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79740" y="3168698"/>
                  <a:ext cx="2774157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4167" t="-28889" r="-1096" b="-5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D2C86AB9-3ADE-451F-A9AA-2F2896AE47C5}"/>
                    </a:ext>
                  </a:extLst>
                </p:cNvPr>
                <p:cNvSpPr txBox="1"/>
                <p:nvPr/>
              </p:nvSpPr>
              <p:spPr>
                <a:xfrm>
                  <a:off x="3876396" y="3453300"/>
                  <a:ext cx="4035720" cy="51918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Avg Rating </a:t>
                  </a:r>
                  <a:r>
                    <a:rPr lang="en-US" dirty="0">
                      <a:ea typeface="Cambria Math" panose="02040503050406030204" pitchFamily="18" charset="0"/>
                    </a:rPr>
                    <a:t>:     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 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 ∗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D2C86AB9-3ADE-451F-A9AA-2F2896AE47C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76396" y="3453300"/>
                  <a:ext cx="4035720" cy="519181"/>
                </a:xfrm>
                <a:prstGeom prst="rect">
                  <a:avLst/>
                </a:prstGeom>
                <a:blipFill>
                  <a:blip r:embed="rId6"/>
                  <a:stretch>
                    <a:fillRect l="-1360" t="-74118" r="-4230" b="-11529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98496F28-C3D1-4421-814F-6A621C8728CF}"/>
              </a:ext>
            </a:extLst>
          </p:cNvPr>
          <p:cNvSpPr/>
          <p:nvPr/>
        </p:nvSpPr>
        <p:spPr>
          <a:xfrm>
            <a:off x="5221530" y="2127647"/>
            <a:ext cx="17489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ea typeface="Cambria Math" panose="02040503050406030204" pitchFamily="18" charset="0"/>
              </a:rPr>
              <a:t>For each county:</a:t>
            </a:r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DC9A989-A465-4573-8670-9E666D5EBDB5}"/>
              </a:ext>
            </a:extLst>
          </p:cNvPr>
          <p:cNvSpPr/>
          <p:nvPr/>
        </p:nvSpPr>
        <p:spPr>
          <a:xfrm>
            <a:off x="5608244" y="4283375"/>
            <a:ext cx="10021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ea typeface="Cambria Math" panose="02040503050406030204" pitchFamily="18" charset="0"/>
              </a:rPr>
              <a:t>Evaluate: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0720834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71C241A9-A460-4AD1-916F-25308628A5B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TM10001115[[fn=Parcel]]</Template>
  <TotalTime>5399</TotalTime>
  <Words>726</Words>
  <Application>Microsoft Office PowerPoint</Application>
  <PresentationFormat>Widescreen</PresentationFormat>
  <Paragraphs>177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9" baseType="lpstr">
      <vt:lpstr>Arial</vt:lpstr>
      <vt:lpstr>Baskerville Old Face</vt:lpstr>
      <vt:lpstr>Cambria Math</vt:lpstr>
      <vt:lpstr>Gill Sans MT</vt:lpstr>
      <vt:lpstr>MoolBoran</vt:lpstr>
      <vt:lpstr>Palace Script MT</vt:lpstr>
      <vt:lpstr>Wingdings</vt:lpstr>
      <vt:lpstr>Parcel</vt:lpstr>
      <vt:lpstr>All food in the hood</vt:lpstr>
      <vt:lpstr>Presentation menu   A Project in four courses</vt:lpstr>
      <vt:lpstr>Introduction</vt:lpstr>
      <vt:lpstr>Hypothesis</vt:lpstr>
      <vt:lpstr>Project scope</vt:lpstr>
      <vt:lpstr>Yelp api</vt:lpstr>
      <vt:lpstr>Assumptions</vt:lpstr>
      <vt:lpstr>Modeling</vt:lpstr>
      <vt:lpstr>Modeling</vt:lpstr>
      <vt:lpstr>Modeling</vt:lpstr>
      <vt:lpstr>Modeling</vt:lpstr>
      <vt:lpstr>Data collection</vt:lpstr>
      <vt:lpstr>Data prep</vt:lpstr>
      <vt:lpstr>Analysis</vt:lpstr>
      <vt:lpstr>results</vt:lpstr>
      <vt:lpstr>graphs</vt:lpstr>
      <vt:lpstr>Areas to improve</vt:lpstr>
      <vt:lpstr>Future Exploration</vt:lpstr>
      <vt:lpstr>Implementation</vt:lpstr>
      <vt:lpstr>Tips for repeat studies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All food in the hood</dc:title>
  <dc:creator>Phil Phil</dc:creator>
  <cp:lastModifiedBy>Phil Phil</cp:lastModifiedBy>
  <cp:revision>140</cp:revision>
  <dcterms:created xsi:type="dcterms:W3CDTF">2019-07-08T21:32:23Z</dcterms:created>
  <dcterms:modified xsi:type="dcterms:W3CDTF">2019-07-13T00:08:13Z</dcterms:modified>
</cp:coreProperties>
</file>